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72" r:id="rId4"/>
    <p:sldId id="279" r:id="rId5"/>
    <p:sldId id="274" r:id="rId6"/>
    <p:sldId id="278" r:id="rId7"/>
    <p:sldId id="273" r:id="rId8"/>
    <p:sldId id="281" r:id="rId9"/>
    <p:sldId id="275" r:id="rId10"/>
    <p:sldId id="276" r:id="rId11"/>
    <p:sldId id="283" r:id="rId12"/>
    <p:sldId id="284" r:id="rId13"/>
    <p:sldId id="287" r:id="rId14"/>
    <p:sldId id="277" r:id="rId15"/>
    <p:sldId id="280" r:id="rId16"/>
    <p:sldId id="288" r:id="rId17"/>
    <p:sldId id="289" r:id="rId18"/>
    <p:sldId id="293" r:id="rId19"/>
    <p:sldId id="290" r:id="rId20"/>
    <p:sldId id="291" r:id="rId21"/>
    <p:sldId id="294"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43D3E"/>
    <a:srgbClr val="F2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7" autoAdjust="0"/>
    <p:restoredTop sz="94660"/>
  </p:normalViewPr>
  <p:slideViewPr>
    <p:cSldViewPr>
      <p:cViewPr>
        <p:scale>
          <a:sx n="90" d="100"/>
          <a:sy n="90" d="100"/>
        </p:scale>
        <p:origin x="-2160" y="-7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8647F-FE75-43DE-9AA8-EB3C645A3D59}"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06D8E-879B-4365-AF99-72583F8B413E}" type="slidenum">
              <a:rPr lang="en-US" smtClean="0"/>
              <a:t>‹#›</a:t>
            </a:fld>
            <a:endParaRPr lang="en-US"/>
          </a:p>
        </p:txBody>
      </p:sp>
    </p:spTree>
    <p:extLst>
      <p:ext uri="{BB962C8B-B14F-4D97-AF65-F5344CB8AC3E}">
        <p14:creationId xmlns:p14="http://schemas.microsoft.com/office/powerpoint/2010/main" val="34922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06D8E-879B-4365-AF99-72583F8B413E}" type="slidenum">
              <a:rPr lang="en-US" smtClean="0"/>
              <a:t>1</a:t>
            </a:fld>
            <a:endParaRPr lang="en-US"/>
          </a:p>
        </p:txBody>
      </p:sp>
    </p:spTree>
    <p:extLst>
      <p:ext uri="{BB962C8B-B14F-4D97-AF65-F5344CB8AC3E}">
        <p14:creationId xmlns:p14="http://schemas.microsoft.com/office/powerpoint/2010/main" val="236225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06D8E-879B-4365-AF99-72583F8B413E}" type="slidenum">
              <a:rPr lang="en-US" smtClean="0"/>
              <a:t>9</a:t>
            </a:fld>
            <a:endParaRPr lang="en-US"/>
          </a:p>
        </p:txBody>
      </p:sp>
    </p:spTree>
    <p:extLst>
      <p:ext uri="{BB962C8B-B14F-4D97-AF65-F5344CB8AC3E}">
        <p14:creationId xmlns:p14="http://schemas.microsoft.com/office/powerpoint/2010/main" val="403748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PT 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52051" y="518053"/>
            <a:ext cx="6079612" cy="648134"/>
          </a:xfrm>
        </p:spPr>
        <p:txBody>
          <a:bodyPr>
            <a:normAutofit/>
          </a:bodyPr>
          <a:lstStyle>
            <a:lvl1pPr algn="l">
              <a:lnSpc>
                <a:spcPts val="3700"/>
              </a:lnSpc>
              <a:defRPr sz="3600">
                <a:solidFill>
                  <a:srgbClr val="443D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52051" y="1239643"/>
            <a:ext cx="4735830" cy="443649"/>
          </a:xfrm>
          <a:prstGeom prst="rect">
            <a:avLst/>
          </a:prstGeo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4" hasCustomPrompt="1"/>
          </p:nvPr>
        </p:nvSpPr>
        <p:spPr>
          <a:xfrm>
            <a:off x="752051" y="2335852"/>
            <a:ext cx="4735830" cy="975601"/>
          </a:xfrm>
        </p:spPr>
        <p:txBody>
          <a:bodyPr>
            <a:normAutofit/>
          </a:bodyPr>
          <a:lstStyle>
            <a:lvl1pPr algn="l">
              <a:lnSpc>
                <a:spcPts val="1850"/>
              </a:lnSpc>
              <a:spcAft>
                <a:spcPts val="0"/>
              </a:spcAft>
              <a:defRPr sz="1500" baseline="0">
                <a:solidFill>
                  <a:schemeClr val="accent5"/>
                </a:solidFill>
              </a:defRPr>
            </a:lvl1pPr>
          </a:lstStyle>
          <a:p>
            <a:pPr lvl="0"/>
            <a:r>
              <a:rPr lang="en-US" dirty="0" smtClean="0"/>
              <a:t>Click to add Name</a:t>
            </a:r>
            <a:br>
              <a:rPr lang="en-US" dirty="0" smtClean="0"/>
            </a:br>
            <a:r>
              <a:rPr lang="en-US" dirty="0" smtClean="0"/>
              <a:t>Title</a:t>
            </a:r>
            <a:br>
              <a:rPr lang="en-US" dirty="0" smtClean="0"/>
            </a:br>
            <a:r>
              <a:rPr lang="en-US" dirty="0" smtClean="0"/>
              <a:t>Date</a:t>
            </a:r>
            <a:endParaRPr lang="en-US" dirty="0"/>
          </a:p>
        </p:txBody>
      </p:sp>
    </p:spTree>
    <p:extLst>
      <p:ext uri="{BB962C8B-B14F-4D97-AF65-F5344CB8AC3E}">
        <p14:creationId xmlns:p14="http://schemas.microsoft.com/office/powerpoint/2010/main" val="4222871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818BA1-5716-4748-9A6F-13BABAE1BB7D}"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A231A-D9C8-4723-BAC6-CF29CFE49173}" type="slidenum">
              <a:rPr lang="en-US" smtClean="0"/>
              <a:t>‹#›</a:t>
            </a:fld>
            <a:endParaRPr lang="en-US"/>
          </a:p>
        </p:txBody>
      </p:sp>
    </p:spTree>
    <p:extLst>
      <p:ext uri="{BB962C8B-B14F-4D97-AF65-F5344CB8AC3E}">
        <p14:creationId xmlns:p14="http://schemas.microsoft.com/office/powerpoint/2010/main" val="334823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aker Page Blue">
    <p:spTree>
      <p:nvGrpSpPr>
        <p:cNvPr id="1" name=""/>
        <p:cNvGrpSpPr/>
        <p:nvPr/>
      </p:nvGrpSpPr>
      <p:grpSpPr>
        <a:xfrm>
          <a:off x="0" y="0"/>
          <a:ext cx="0" cy="0"/>
          <a:chOff x="0" y="0"/>
          <a:chExt cx="0" cy="0"/>
        </a:xfrm>
      </p:grpSpPr>
      <p:pic>
        <p:nvPicPr>
          <p:cNvPr id="5" name="Picture 4" descr="Burgun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90779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reaker Page Blue">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6061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91701" y="743544"/>
            <a:ext cx="4873092" cy="1794258"/>
          </a:xfrm>
        </p:spPr>
        <p:txBody>
          <a:bodyPr>
            <a:normAutofit/>
          </a:bodyPr>
          <a:lstStyle>
            <a:lvl1pPr marL="0" indent="0">
              <a:lnSpc>
                <a:spcPts val="3500"/>
              </a:lnSpc>
              <a:defRPr sz="3200">
                <a:solidFill>
                  <a:schemeClr val="bg1"/>
                </a:solidFill>
              </a:defRPr>
            </a:lvl1pPr>
          </a:lstStyle>
          <a:p>
            <a:r>
              <a:rPr lang="en-US" smtClean="0"/>
              <a:t>Click to edit Master title style</a:t>
            </a:r>
            <a:endParaRPr lang="en-US" dirty="0"/>
          </a:p>
        </p:txBody>
      </p:sp>
      <p:sp>
        <p:nvSpPr>
          <p:cNvPr id="7"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Tree>
    <p:extLst>
      <p:ext uri="{BB962C8B-B14F-4D97-AF65-F5344CB8AC3E}">
        <p14:creationId xmlns:p14="http://schemas.microsoft.com/office/powerpoint/2010/main" val="2140983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reaker Page Blue">
    <p:spTree>
      <p:nvGrpSpPr>
        <p:cNvPr id="1" name=""/>
        <p:cNvGrpSpPr/>
        <p:nvPr/>
      </p:nvGrpSpPr>
      <p:grpSpPr>
        <a:xfrm>
          <a:off x="0" y="0"/>
          <a:ext cx="0" cy="0"/>
          <a:chOff x="0" y="0"/>
          <a:chExt cx="0" cy="0"/>
        </a:xfrm>
      </p:grpSpPr>
      <p:pic>
        <p:nvPicPr>
          <p:cNvPr id="9" name="Picture 8" descr="Br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11" name="Title 1"/>
          <p:cNvSpPr>
            <a:spLocks noGrp="1"/>
          </p:cNvSpPr>
          <p:nvPr>
            <p:ph type="title"/>
          </p:nvPr>
        </p:nvSpPr>
        <p:spPr>
          <a:xfrm>
            <a:off x="791709" y="743544"/>
            <a:ext cx="4873092" cy="1794258"/>
          </a:xfrm>
        </p:spPr>
        <p:txBody>
          <a:bodyPr>
            <a:normAutofit/>
          </a:bodyPr>
          <a:lstStyle>
            <a:lvl1pPr marL="0" indent="0">
              <a:lnSpc>
                <a:spcPts val="3500"/>
              </a:lnSpc>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93475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smtClean="0"/>
              <a:t>Click to edit Master title style</a:t>
            </a:r>
            <a:endParaRPr lang="en-US" dirty="0"/>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endParaRPr lang="en-US"/>
          </a:p>
        </p:txBody>
      </p:sp>
    </p:spTree>
    <p:extLst>
      <p:ext uri="{BB962C8B-B14F-4D97-AF65-F5344CB8AC3E}">
        <p14:creationId xmlns:p14="http://schemas.microsoft.com/office/powerpoint/2010/main" val="1485371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Page">
    <p:spTree>
      <p:nvGrpSpPr>
        <p:cNvPr id="1" name=""/>
        <p:cNvGrpSpPr/>
        <p:nvPr/>
      </p:nvGrpSpPr>
      <p:grpSpPr>
        <a:xfrm>
          <a:off x="0" y="0"/>
          <a:ext cx="0" cy="0"/>
          <a:chOff x="0" y="0"/>
          <a:chExt cx="0" cy="0"/>
        </a:xfrm>
      </p:grpSpPr>
      <p:sp>
        <p:nvSpPr>
          <p:cNvPr id="8" name="Rectangle 7"/>
          <p:cNvSpPr/>
          <p:nvPr/>
        </p:nvSpPr>
        <p:spPr>
          <a:xfrm>
            <a:off x="0" y="1215081"/>
            <a:ext cx="9144000" cy="5182417"/>
          </a:xfrm>
          <a:prstGeom prst="rect">
            <a:avLst/>
          </a:prstGeom>
          <a:solidFill>
            <a:srgbClr val="E1D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ottom of P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1"/>
          <p:cNvSpPr>
            <a:spLocks noGrp="1"/>
          </p:cNvSpPr>
          <p:nvPr>
            <p:ph type="title"/>
          </p:nvPr>
        </p:nvSpPr>
        <p:spPr>
          <a:xfrm>
            <a:off x="457200" y="451398"/>
            <a:ext cx="8229600" cy="610765"/>
          </a:xfrm>
        </p:spPr>
        <p:txBody>
          <a:bodyPr/>
          <a:lstStyle>
            <a:lvl1pPr>
              <a:defRPr/>
            </a:lvl1pPr>
          </a:lstStyle>
          <a:p>
            <a:r>
              <a:rPr lang="en-US" smtClean="0"/>
              <a:t>Click to edit Master title style</a:t>
            </a:r>
            <a:endParaRPr lang="en-US" dirty="0"/>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endParaRPr lang="en-US"/>
          </a:p>
        </p:txBody>
      </p:sp>
    </p:spTree>
    <p:extLst>
      <p:ext uri="{BB962C8B-B14F-4D97-AF65-F5344CB8AC3E}">
        <p14:creationId xmlns:p14="http://schemas.microsoft.com/office/powerpoint/2010/main" val="127658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7"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endParaRPr lang="en-US"/>
          </a:p>
        </p:txBody>
      </p:sp>
    </p:spTree>
    <p:extLst>
      <p:ext uri="{BB962C8B-B14F-4D97-AF65-F5344CB8AC3E}">
        <p14:creationId xmlns:p14="http://schemas.microsoft.com/office/powerpoint/2010/main" val="2583396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6"/>
          <p:cNvSpPr>
            <a:spLocks noGrp="1"/>
          </p:cNvSpPr>
          <p:nvPr>
            <p:ph type="sldNum" sz="quarter" idx="11"/>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
        <p:nvSpPr>
          <p:cNvPr id="9" name="Footer Placeholder 2"/>
          <p:cNvSpPr>
            <a:spLocks noGrp="1"/>
          </p:cNvSpPr>
          <p:nvPr>
            <p:ph type="ftr" sz="quarter" idx="12"/>
          </p:nvPr>
        </p:nvSpPr>
        <p:spPr>
          <a:xfrm>
            <a:off x="3272137" y="6501891"/>
            <a:ext cx="3835387" cy="249201"/>
          </a:xfrm>
          <a:prstGeom prst="rect">
            <a:avLst/>
          </a:prstGeom>
        </p:spPr>
        <p:txBody>
          <a:bodyPr/>
          <a:lstStyle>
            <a:lvl1pPr algn="l">
              <a:defRPr sz="600">
                <a:solidFill>
                  <a:schemeClr val="bg1"/>
                </a:solidFill>
              </a:defRPr>
            </a:lvl1pPr>
          </a:lstStyle>
          <a:p>
            <a:endParaRPr lang="en-US"/>
          </a:p>
        </p:txBody>
      </p:sp>
    </p:spTree>
    <p:extLst>
      <p:ext uri="{BB962C8B-B14F-4D97-AF65-F5344CB8AC3E}">
        <p14:creationId xmlns:p14="http://schemas.microsoft.com/office/powerpoint/2010/main" val="3837893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Bottom of Pag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451398"/>
            <a:ext cx="8229600" cy="610765"/>
          </a:xfrm>
          <a:prstGeom prst="rect">
            <a:avLst/>
          </a:prstGeom>
        </p:spPr>
        <p:txBody>
          <a:bodyPr vert="horz" lIns="0" tIns="0" rIns="91440" bIns="45720" rtlCol="0" anchor="t" anchorCtr="0">
            <a:normAutofit/>
          </a:bodyPr>
          <a:lstStyle/>
          <a:p>
            <a:r>
              <a:rPr lang="en-US" smtClean="0"/>
              <a:t>Click to edit Master title style</a:t>
            </a:r>
            <a:endParaRPr lang="en-US" dirty="0"/>
          </a:p>
        </p:txBody>
      </p:sp>
      <p:sp>
        <p:nvSpPr>
          <p:cNvPr id="8" name="Text Placeholder 7"/>
          <p:cNvSpPr>
            <a:spLocks noGrp="1"/>
          </p:cNvSpPr>
          <p:nvPr>
            <p:ph type="body" idx="1"/>
          </p:nvPr>
        </p:nvSpPr>
        <p:spPr>
          <a:xfrm>
            <a:off x="457200" y="1411518"/>
            <a:ext cx="8229600" cy="4525963"/>
          </a:xfrm>
          <a:prstGeom prst="rect">
            <a:avLst/>
          </a:prstGeom>
        </p:spPr>
        <p:txBody>
          <a:bodyPr vert="horz" lIns="0" tIns="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endParaRPr lang="en-US"/>
          </a:p>
        </p:txBody>
      </p:sp>
      <p:sp>
        <p:nvSpPr>
          <p:cNvPr id="13"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E4CA231A-D9C8-4723-BAC6-CF29CFE49173}" type="slidenum">
              <a:rPr lang="en-US" smtClean="0"/>
              <a:t>‹#›</a:t>
            </a:fld>
            <a:endParaRPr lang="en-US"/>
          </a:p>
        </p:txBody>
      </p:sp>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457200" rtl="0" eaLnBrk="1" latinLnBrk="0" hangingPunct="1">
        <a:spcBef>
          <a:spcPct val="0"/>
        </a:spcBef>
        <a:buNone/>
        <a:defRPr sz="3200" b="0" i="0" kern="1200">
          <a:solidFill>
            <a:schemeClr val="tx2"/>
          </a:solidFill>
          <a:latin typeface="Arial"/>
          <a:ea typeface="+mj-ea"/>
          <a:cs typeface="Arial"/>
        </a:defRPr>
      </a:lvl1pPr>
    </p:titleStyle>
    <p:bodyStyle>
      <a:lvl1pPr marL="0" indent="0" algn="l" defTabSz="457200" rtl="0" eaLnBrk="1" latinLnBrk="0" hangingPunct="1">
        <a:lnSpc>
          <a:spcPct val="100000"/>
        </a:lnSpc>
        <a:spcBef>
          <a:spcPts val="0"/>
        </a:spcBef>
        <a:spcAft>
          <a:spcPts val="800"/>
        </a:spcAft>
        <a:buClr>
          <a:srgbClr val="249ADA"/>
        </a:buClr>
        <a:buSzPct val="80000"/>
        <a:buFontTx/>
        <a:buNone/>
        <a:defRPr sz="2800" kern="1200">
          <a:solidFill>
            <a:srgbClr val="4A4B4D"/>
          </a:solidFill>
          <a:latin typeface="Arial"/>
          <a:ea typeface="+mn-ea"/>
          <a:cs typeface="Arial"/>
        </a:defRPr>
      </a:lvl1pPr>
      <a:lvl2pPr marL="173038" indent="-173038" algn="l" defTabSz="457200" rtl="0" eaLnBrk="1" latinLnBrk="0" hangingPunct="1">
        <a:lnSpc>
          <a:spcPct val="100000"/>
        </a:lnSpc>
        <a:spcBef>
          <a:spcPts val="0"/>
        </a:spcBef>
        <a:spcAft>
          <a:spcPts val="800"/>
        </a:spcAft>
        <a:buClr>
          <a:schemeClr val="bg2"/>
        </a:buClr>
        <a:buSzPct val="90000"/>
        <a:buFont typeface="Arial"/>
        <a:buChar char="•"/>
        <a:defRPr sz="2400" kern="1200">
          <a:solidFill>
            <a:schemeClr val="tx1"/>
          </a:solidFill>
          <a:latin typeface="Arial"/>
          <a:ea typeface="+mn-ea"/>
          <a:cs typeface="Arial"/>
        </a:defRPr>
      </a:lvl2pPr>
      <a:lvl3pPr marL="454025" indent="-114300" algn="l" defTabSz="457200" rtl="0" eaLnBrk="1" latinLnBrk="0" hangingPunct="1">
        <a:lnSpc>
          <a:spcPct val="100000"/>
        </a:lnSpc>
        <a:spcBef>
          <a:spcPts val="0"/>
        </a:spcBef>
        <a:spcAft>
          <a:spcPts val="800"/>
        </a:spcAft>
        <a:buClr>
          <a:schemeClr val="tx2"/>
        </a:buClr>
        <a:buSzPct val="90000"/>
        <a:buFont typeface="Arial"/>
        <a:buChar char="•"/>
        <a:tabLst/>
        <a:defRPr sz="2000" kern="1200">
          <a:solidFill>
            <a:schemeClr val="tx1"/>
          </a:solidFill>
          <a:latin typeface="Arial"/>
          <a:ea typeface="+mn-ea"/>
          <a:cs typeface="Arial"/>
        </a:defRPr>
      </a:lvl3pPr>
      <a:lvl4pPr marL="803275" indent="-114300" algn="l" defTabSz="457200" rtl="0" eaLnBrk="1" latinLnBrk="0" hangingPunct="1">
        <a:lnSpc>
          <a:spcPct val="100000"/>
        </a:lnSpc>
        <a:spcBef>
          <a:spcPts val="0"/>
        </a:spcBef>
        <a:spcAft>
          <a:spcPts val="800"/>
        </a:spcAft>
        <a:buClr>
          <a:schemeClr val="accent3"/>
        </a:buClr>
        <a:buSzPct val="90000"/>
        <a:buFont typeface="Arial"/>
        <a:buChar char="•"/>
        <a:tabLst/>
        <a:defRPr sz="1800" kern="1200">
          <a:solidFill>
            <a:schemeClr val="tx1"/>
          </a:solidFill>
          <a:latin typeface="Arial"/>
          <a:ea typeface="+mn-ea"/>
          <a:cs typeface="Arial"/>
        </a:defRPr>
      </a:lvl4pPr>
      <a:lvl5pPr marL="1146175" indent="-117475" algn="l" defTabSz="457200" rtl="0" eaLnBrk="1" latinLnBrk="0" hangingPunct="1">
        <a:lnSpc>
          <a:spcPct val="100000"/>
        </a:lnSpc>
        <a:spcBef>
          <a:spcPts val="0"/>
        </a:spcBef>
        <a:spcAft>
          <a:spcPts val="800"/>
        </a:spcAft>
        <a:buClr>
          <a:schemeClr val="accent4"/>
        </a:buClr>
        <a:buSzPct val="90000"/>
        <a:buFont typeface="Arial"/>
        <a:buChar char="•"/>
        <a:defRPr sz="1800" kern="1200">
          <a:solidFill>
            <a:schemeClr val="tx1"/>
          </a:solidFill>
          <a:latin typeface="Arial"/>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ahUKEwi63YuBppvLAhUGOCYKHdXaCpcQjRwIBw&amp;url=http://intranet.tdmu.edu.ua/data/kafedra/internal/i_nurse/classes_stud/ADN%20Program/Full%20time%20study/Second%20year/nursing%20care%20of%20adults%202%20practicum/04.%20Assessment%20of%20the%20Respiratory%20System.%20Interventions%20for%20clients%20requiring%20oxygen%20therapy%20or%20tracheostomy.htm&amp;psig=AFQjCNHd6qAYNDsbbqN1L_Ptn1vIr4K8og&amp;ust=1456777676914481"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source=images&amp;cd=&amp;cad=rja&amp;uact=8&amp;ved=0ahUKEwigpZ76_pHLAhXI6SYKHXClDk0QjRwIBw&amp;url=http://respiratorytherapycave.blogspot.com/2014/06/subglottic-suctioning.html&amp;psig=AFQjCNG0srF6b4v4BUQ0BRdg_W0rkt-gcA&amp;ust=1456457843402181" TargetMode="Externa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hyperlink" Target="http://www.google.com/url?sa=i&amp;rct=j&amp;q=&amp;esrc=s&amp;source=images&amp;cd=&amp;cad=rja&amp;uact=8&amp;ved=0ahUKEwiJyK3olpTLAhVI5SYKHbYcD8kQjRwIBw&amp;url=http://go.galegroup.com/ps/i.do?id%3DGALE|A131435560%26sid%3DgoogleScholar%26v%3D2.1%26it%3Dr%26linkaccess%3Dfulltext%26issn%3D00337021%26p%3DAONE%26sw%3Dw&amp;bvm=bv.114733917,bs.1,d.eWE&amp;psig=AFQjCNF0Gl8e2iJp7IXeXEOUgn1xm2gYNQ&amp;ust=145653305910297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url?sa=i&amp;rct=j&amp;q=&amp;esrc=s&amp;source=images&amp;cd=&amp;ved=0ahUKEwirkryFtJnLAhVKLyYKHWUNCg8QjRwIBw&amp;url=http://www.123rf.com/photo_6096302_gold-glitter-selective-focus.html&amp;bvm=bv.115339255,d.eWE&amp;psig=AFQjCNEvzDA1BOXolqvcy8A0blQLQFlgVw&amp;ust=1456712735773064" TargetMode="External"/><Relationship Id="rId1" Type="http://schemas.openxmlformats.org/officeDocument/2006/relationships/slideLayout" Target="../slideLayouts/slideLayout10.xml"/><Relationship Id="rId6" Type="http://schemas.openxmlformats.org/officeDocument/2006/relationships/hyperlink" Target="https://www.google.com/url?sa=i&amp;rct=j&amp;q=&amp;esrc=s&amp;source=images&amp;cd=&amp;cad=rja&amp;uact=8&amp;ved=0ahUKEwjz9uaTs5nLAhWJPiYKHThOARkQjRwIBw&amp;url=https://www.vectorstock.com/royalty-free-vector/magic-wand-vector-1864538&amp;bvm=bv.115339255,d.eWE&amp;psig=AFQjCNEmaH1iMugvDWtare5OlQCWVnA5qA&amp;ust=1456712389156702" TargetMode="External"/><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jS3ZersZnLAhUGWSYKHb4MDOoQjRwIBw&amp;url=https://sites.google.com/site/igotcells/respiratory-system/11-alveoli&amp;psig=AFQjCNG_cGsF_YPjhdlQlxYzaQtFJiNg8A&amp;ust=145671197429328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ahUKEwjHy4PMrZnLAhVC1CYKHavgDi0QjRwIBw&amp;url=http://clinicalphysician.net/news/critical-care-training-lung-protective-ventilation-404.html&amp;psig=AFQjCNF7vy58PmWX68-jXIgtCZuI_V0xcA&amp;ust=1456710943504110"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video" Target="https://www.youtube.com/embed/iuUSDR4ocCY?feature=player_embedd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Pneumonia Prevention</a:t>
            </a:r>
            <a:endParaRPr lang="en-US" dirty="0"/>
          </a:p>
        </p:txBody>
      </p:sp>
      <p:sp>
        <p:nvSpPr>
          <p:cNvPr id="3" name="Subtitle 2"/>
          <p:cNvSpPr>
            <a:spLocks noGrp="1"/>
          </p:cNvSpPr>
          <p:nvPr>
            <p:ph type="subTitle" idx="1"/>
          </p:nvPr>
        </p:nvSpPr>
        <p:spPr>
          <a:xfrm>
            <a:off x="752050" y="1066800"/>
            <a:ext cx="8391950" cy="443649"/>
          </a:xfrm>
        </p:spPr>
        <p:txBody>
          <a:bodyPr/>
          <a:lstStyle/>
          <a:p>
            <a:r>
              <a:rPr lang="en-US" sz="2400" dirty="0" smtClean="0"/>
              <a:t>Overview of Clinical Terms &amp; Tips for Data Abstraction </a:t>
            </a:r>
            <a:endParaRPr lang="en-US" sz="2400" dirty="0"/>
          </a:p>
        </p:txBody>
      </p:sp>
      <p:sp>
        <p:nvSpPr>
          <p:cNvPr id="4" name="Text Placeholder 3"/>
          <p:cNvSpPr>
            <a:spLocks noGrp="1"/>
          </p:cNvSpPr>
          <p:nvPr>
            <p:ph type="body" sz="quarter" idx="14"/>
          </p:nvPr>
        </p:nvSpPr>
        <p:spPr>
          <a:xfrm>
            <a:off x="685800" y="2335853"/>
            <a:ext cx="5562600" cy="940748"/>
          </a:xfrm>
        </p:spPr>
        <p:txBody>
          <a:bodyPr>
            <a:normAutofit fontScale="92500" lnSpcReduction="20000"/>
          </a:bodyPr>
          <a:lstStyle/>
          <a:p>
            <a:pPr>
              <a:lnSpc>
                <a:spcPct val="100000"/>
              </a:lnSpc>
            </a:pPr>
            <a:r>
              <a:rPr lang="en-US" sz="1800" dirty="0" smtClean="0"/>
              <a:t>MSTCVS Cardiac Surgery Quality Collaborative</a:t>
            </a:r>
          </a:p>
          <a:p>
            <a:pPr>
              <a:lnSpc>
                <a:spcPct val="100000"/>
              </a:lnSpc>
            </a:pPr>
            <a:r>
              <a:rPr lang="en-US" sz="1800" dirty="0" smtClean="0"/>
              <a:t>Data Manager Meeting</a:t>
            </a:r>
          </a:p>
          <a:p>
            <a:pPr>
              <a:lnSpc>
                <a:spcPct val="100000"/>
              </a:lnSpc>
            </a:pPr>
            <a:r>
              <a:rPr lang="en-US" sz="1800" dirty="0" smtClean="0"/>
              <a:t>The Inn at St. John’s</a:t>
            </a:r>
          </a:p>
          <a:p>
            <a:pPr>
              <a:lnSpc>
                <a:spcPct val="100000"/>
              </a:lnSpc>
            </a:pPr>
            <a:r>
              <a:rPr lang="en-US" sz="1800" dirty="0" smtClean="0"/>
              <a:t>March 11</a:t>
            </a:r>
            <a:r>
              <a:rPr lang="en-US" sz="1800" baseline="30000" dirty="0" smtClean="0"/>
              <a:t>th</a:t>
            </a:r>
            <a:r>
              <a:rPr lang="en-US" sz="1800" dirty="0" smtClean="0"/>
              <a:t>, 2016</a:t>
            </a:r>
          </a:p>
        </p:txBody>
      </p:sp>
      <p:sp>
        <p:nvSpPr>
          <p:cNvPr id="5" name="Text Placeholder 3"/>
          <p:cNvSpPr txBox="1">
            <a:spLocks/>
          </p:cNvSpPr>
          <p:nvPr/>
        </p:nvSpPr>
        <p:spPr>
          <a:xfrm>
            <a:off x="685800" y="3581400"/>
            <a:ext cx="4735830" cy="838200"/>
          </a:xfrm>
          <a:prstGeom prst="rect">
            <a:avLst/>
          </a:prstGeom>
        </p:spPr>
        <p:txBody>
          <a:bodyPr vert="horz" lIns="0" tIns="0" rIns="91440" bIns="45720" rtlCol="0">
            <a:noAutofit/>
          </a:bodyPr>
          <a:lstStyle>
            <a:lvl1pPr marL="0" indent="0" algn="l" defTabSz="457200" rtl="0" eaLnBrk="1" latinLnBrk="0" hangingPunct="1">
              <a:lnSpc>
                <a:spcPts val="1850"/>
              </a:lnSpc>
              <a:spcBef>
                <a:spcPts val="0"/>
              </a:spcBef>
              <a:spcAft>
                <a:spcPts val="0"/>
              </a:spcAft>
              <a:buClr>
                <a:srgbClr val="249ADA"/>
              </a:buClr>
              <a:buSzPct val="80000"/>
              <a:buFontTx/>
              <a:buNone/>
              <a:defRPr sz="1500" kern="1200" baseline="0">
                <a:solidFill>
                  <a:schemeClr val="accent5"/>
                </a:solidFill>
                <a:latin typeface="Arial"/>
                <a:ea typeface="+mn-ea"/>
                <a:cs typeface="Arial"/>
              </a:defRPr>
            </a:lvl1pPr>
            <a:lvl2pPr marL="173038" indent="-173038" algn="l" defTabSz="457200" rtl="0" eaLnBrk="1" latinLnBrk="0" hangingPunct="1">
              <a:lnSpc>
                <a:spcPct val="100000"/>
              </a:lnSpc>
              <a:spcBef>
                <a:spcPts val="0"/>
              </a:spcBef>
              <a:spcAft>
                <a:spcPts val="800"/>
              </a:spcAft>
              <a:buClr>
                <a:schemeClr val="bg2"/>
              </a:buClr>
              <a:buSzPct val="90000"/>
              <a:buFont typeface="Arial"/>
              <a:buChar char="•"/>
              <a:defRPr sz="2400" kern="1200">
                <a:solidFill>
                  <a:schemeClr val="tx1"/>
                </a:solidFill>
                <a:latin typeface="Arial"/>
                <a:ea typeface="+mn-ea"/>
                <a:cs typeface="Arial"/>
              </a:defRPr>
            </a:lvl2pPr>
            <a:lvl3pPr marL="454025" indent="-114300" algn="l" defTabSz="457200" rtl="0" eaLnBrk="1" latinLnBrk="0" hangingPunct="1">
              <a:lnSpc>
                <a:spcPct val="100000"/>
              </a:lnSpc>
              <a:spcBef>
                <a:spcPts val="0"/>
              </a:spcBef>
              <a:spcAft>
                <a:spcPts val="800"/>
              </a:spcAft>
              <a:buClr>
                <a:schemeClr val="tx2"/>
              </a:buClr>
              <a:buSzPct val="90000"/>
              <a:buFont typeface="Arial"/>
              <a:buChar char="•"/>
              <a:tabLst/>
              <a:defRPr sz="2000" kern="1200">
                <a:solidFill>
                  <a:schemeClr val="tx1"/>
                </a:solidFill>
                <a:latin typeface="Arial"/>
                <a:ea typeface="+mn-ea"/>
                <a:cs typeface="Arial"/>
              </a:defRPr>
            </a:lvl3pPr>
            <a:lvl4pPr marL="803275" indent="-114300" algn="l" defTabSz="457200" rtl="0" eaLnBrk="1" latinLnBrk="0" hangingPunct="1">
              <a:lnSpc>
                <a:spcPct val="100000"/>
              </a:lnSpc>
              <a:spcBef>
                <a:spcPts val="0"/>
              </a:spcBef>
              <a:spcAft>
                <a:spcPts val="800"/>
              </a:spcAft>
              <a:buClr>
                <a:schemeClr val="accent3"/>
              </a:buClr>
              <a:buSzPct val="90000"/>
              <a:buFont typeface="Arial"/>
              <a:buChar char="•"/>
              <a:tabLst/>
              <a:defRPr sz="1800" kern="1200">
                <a:solidFill>
                  <a:schemeClr val="tx1"/>
                </a:solidFill>
                <a:latin typeface="Arial"/>
                <a:ea typeface="+mn-ea"/>
                <a:cs typeface="Arial"/>
              </a:defRPr>
            </a:lvl4pPr>
            <a:lvl5pPr marL="1146175" indent="-117475" algn="l" defTabSz="457200" rtl="0" eaLnBrk="1" latinLnBrk="0" hangingPunct="1">
              <a:lnSpc>
                <a:spcPct val="100000"/>
              </a:lnSpc>
              <a:spcBef>
                <a:spcPts val="0"/>
              </a:spcBef>
              <a:spcAft>
                <a:spcPts val="800"/>
              </a:spcAft>
              <a:buClr>
                <a:schemeClr val="accent4"/>
              </a:buClr>
              <a:buSzPct val="90000"/>
              <a:buFont typeface="Arial"/>
              <a:buChar char="•"/>
              <a:defRPr sz="1800" kern="1200">
                <a:solidFill>
                  <a:schemeClr val="tx1"/>
                </a:solidFill>
                <a:latin typeface="Arial"/>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a:lstStyle>
          <a:p>
            <a:pPr>
              <a:lnSpc>
                <a:spcPct val="100000"/>
              </a:lnSpc>
            </a:pPr>
            <a:r>
              <a:rPr lang="en-US" sz="1400" dirty="0" smtClean="0">
                <a:solidFill>
                  <a:schemeClr val="bg1">
                    <a:lumMod val="50000"/>
                  </a:schemeClr>
                </a:solidFill>
              </a:rPr>
              <a:t>Melissa Clark, MSN, RN</a:t>
            </a:r>
          </a:p>
          <a:p>
            <a:pPr>
              <a:lnSpc>
                <a:spcPct val="100000"/>
              </a:lnSpc>
            </a:pPr>
            <a:r>
              <a:rPr lang="en-US" sz="1400" dirty="0" smtClean="0">
                <a:solidFill>
                  <a:schemeClr val="bg1">
                    <a:lumMod val="50000"/>
                  </a:schemeClr>
                </a:solidFill>
              </a:rPr>
              <a:t>Quality Excellence Leader</a:t>
            </a:r>
          </a:p>
          <a:p>
            <a:pPr>
              <a:lnSpc>
                <a:spcPct val="100000"/>
              </a:lnSpc>
            </a:pPr>
            <a:r>
              <a:rPr lang="en-US" sz="1400" dirty="0" smtClean="0">
                <a:solidFill>
                  <a:schemeClr val="bg1">
                    <a:lumMod val="50000"/>
                  </a:schemeClr>
                </a:solidFill>
              </a:rPr>
              <a:t>Cardiovascular Services</a:t>
            </a:r>
          </a:p>
          <a:p>
            <a:pPr>
              <a:lnSpc>
                <a:spcPct val="100000"/>
              </a:lnSpc>
            </a:pPr>
            <a:r>
              <a:rPr lang="en-US" sz="1400" dirty="0" smtClean="0">
                <a:solidFill>
                  <a:schemeClr val="bg1">
                    <a:lumMod val="50000"/>
                  </a:schemeClr>
                </a:solidFill>
              </a:rPr>
              <a:t>St. Joseph Mercy Hospital, Ann Arbor</a:t>
            </a:r>
          </a:p>
        </p:txBody>
      </p:sp>
    </p:spTree>
    <p:extLst>
      <p:ext uri="{BB962C8B-B14F-4D97-AF65-F5344CB8AC3E}">
        <p14:creationId xmlns:p14="http://schemas.microsoft.com/office/powerpoint/2010/main" val="58181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u="sng" dirty="0" smtClean="0">
                <a:solidFill>
                  <a:schemeClr val="tx2">
                    <a:lumMod val="75000"/>
                  </a:schemeClr>
                </a:solidFill>
              </a:rPr>
              <a:t>S</a:t>
            </a:r>
            <a:r>
              <a:rPr lang="en-US" sz="3600" dirty="0" smtClean="0">
                <a:solidFill>
                  <a:schemeClr val="tx2">
                    <a:lumMod val="75000"/>
                  </a:schemeClr>
                </a:solidFill>
              </a:rPr>
              <a:t>pontaneous </a:t>
            </a:r>
            <a:r>
              <a:rPr lang="en-US" sz="3600" b="1" u="sng" dirty="0" smtClean="0">
                <a:solidFill>
                  <a:schemeClr val="tx2">
                    <a:lumMod val="75000"/>
                  </a:schemeClr>
                </a:solidFill>
              </a:rPr>
              <a:t>A</a:t>
            </a:r>
            <a:r>
              <a:rPr lang="en-US" sz="3600" dirty="0" smtClean="0">
                <a:solidFill>
                  <a:schemeClr val="tx2">
                    <a:lumMod val="75000"/>
                  </a:schemeClr>
                </a:solidFill>
              </a:rPr>
              <a:t>wakening </a:t>
            </a:r>
            <a:r>
              <a:rPr lang="en-US" sz="3600" b="1" u="sng" dirty="0" smtClean="0">
                <a:solidFill>
                  <a:schemeClr val="tx2">
                    <a:lumMod val="75000"/>
                  </a:schemeClr>
                </a:solidFill>
              </a:rPr>
              <a:t>T</a:t>
            </a:r>
            <a:r>
              <a:rPr lang="en-US" sz="3600" dirty="0" smtClean="0">
                <a:solidFill>
                  <a:schemeClr val="tx2">
                    <a:lumMod val="75000"/>
                  </a:schemeClr>
                </a:solidFill>
              </a:rPr>
              <a:t>rials</a:t>
            </a:r>
          </a:p>
          <a:p>
            <a:pPr algn="ctr"/>
            <a:r>
              <a:rPr lang="en-US" sz="2400" i="1" dirty="0" smtClean="0">
                <a:solidFill>
                  <a:srgbClr val="443D3E"/>
                </a:solidFill>
              </a:rPr>
              <a:t>A period of time during which sedative medications are discontinued.</a:t>
            </a:r>
          </a:p>
        </p:txBody>
      </p:sp>
      <p:sp>
        <p:nvSpPr>
          <p:cNvPr id="4" name="Rectangle 3"/>
          <p:cNvSpPr/>
          <p:nvPr/>
        </p:nvSpPr>
        <p:spPr>
          <a:xfrm>
            <a:off x="114300" y="5029200"/>
            <a:ext cx="8915400" cy="1083424"/>
          </a:xfrm>
          <a:prstGeom prst="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 y="1905000"/>
            <a:ext cx="8915400" cy="186204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Analgesics and sedatives are administered to mechanically ventilated patients to achieve maximal </a:t>
            </a:r>
            <a:r>
              <a:rPr lang="en-US" sz="2200" dirty="0" err="1" smtClean="0">
                <a:solidFill>
                  <a:srgbClr val="443D3E"/>
                </a:solidFill>
              </a:rPr>
              <a:t>ventilatory</a:t>
            </a:r>
            <a:r>
              <a:rPr lang="en-US" sz="2200" dirty="0" smtClean="0">
                <a:solidFill>
                  <a:srgbClr val="443D3E"/>
                </a:solidFill>
              </a:rPr>
              <a:t> support by reducing anxiety and pain.</a:t>
            </a:r>
          </a:p>
          <a:p>
            <a:pPr marL="342900" indent="-342900">
              <a:spcAft>
                <a:spcPts val="600"/>
              </a:spcAft>
              <a:buFont typeface="Arial" panose="020B0604020202020204" pitchFamily="34" charset="0"/>
              <a:buChar char="•"/>
            </a:pPr>
            <a:r>
              <a:rPr lang="en-US" sz="2200" dirty="0" smtClean="0">
                <a:solidFill>
                  <a:srgbClr val="443D3E"/>
                </a:solidFill>
              </a:rPr>
              <a:t>Continuous sedation is often administered until the patient can effectively breath on their own.</a:t>
            </a:r>
          </a:p>
        </p:txBody>
      </p:sp>
      <p:sp>
        <p:nvSpPr>
          <p:cNvPr id="6" name="TextBox 5"/>
          <p:cNvSpPr txBox="1"/>
          <p:nvPr/>
        </p:nvSpPr>
        <p:spPr>
          <a:xfrm>
            <a:off x="133350" y="3954959"/>
            <a:ext cx="8877300" cy="76944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However, continuous sedation has been associated with prolonged length of mechanical ventilation, ICU stay, and hospital stay.</a:t>
            </a:r>
          </a:p>
        </p:txBody>
      </p:sp>
      <p:sp>
        <p:nvSpPr>
          <p:cNvPr id="7" name="TextBox 6"/>
          <p:cNvSpPr txBox="1"/>
          <p:nvPr/>
        </p:nvSpPr>
        <p:spPr>
          <a:xfrm>
            <a:off x="133350" y="5029200"/>
            <a:ext cx="8896350" cy="1107996"/>
          </a:xfrm>
          <a:prstGeom prst="rect">
            <a:avLst/>
          </a:prstGeom>
          <a:noFill/>
        </p:spPr>
        <p:txBody>
          <a:bodyPr wrap="square" rtlCol="0">
            <a:spAutoFit/>
          </a:bodyPr>
          <a:lstStyle/>
          <a:p>
            <a:pPr>
              <a:spcAft>
                <a:spcPts val="600"/>
              </a:spcAft>
            </a:pPr>
            <a:r>
              <a:rPr lang="en-US" sz="2200" dirty="0" smtClean="0">
                <a:solidFill>
                  <a:srgbClr val="443D3E"/>
                </a:solidFill>
              </a:rPr>
              <a:t>Sedation is discontinued and patients are allowed to wake up and achieve a normal level of alertness.  If they become responsive to voice without signs of intolerance, they ‘passed’ the trial.</a:t>
            </a:r>
          </a:p>
        </p:txBody>
      </p:sp>
    </p:spTree>
    <p:extLst>
      <p:ext uri="{BB962C8B-B14F-4D97-AF65-F5344CB8AC3E}">
        <p14:creationId xmlns:p14="http://schemas.microsoft.com/office/powerpoint/2010/main" val="11939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u="sng" dirty="0" smtClean="0">
                <a:solidFill>
                  <a:schemeClr val="tx2">
                    <a:lumMod val="75000"/>
                  </a:schemeClr>
                </a:solidFill>
              </a:rPr>
              <a:t>S</a:t>
            </a:r>
            <a:r>
              <a:rPr lang="en-US" sz="3600" dirty="0" smtClean="0">
                <a:solidFill>
                  <a:schemeClr val="tx2">
                    <a:lumMod val="75000"/>
                  </a:schemeClr>
                </a:solidFill>
              </a:rPr>
              <a:t>pontaneous </a:t>
            </a:r>
            <a:r>
              <a:rPr lang="en-US" sz="3600" b="1" u="sng" dirty="0" smtClean="0">
                <a:solidFill>
                  <a:schemeClr val="tx2">
                    <a:lumMod val="75000"/>
                  </a:schemeClr>
                </a:solidFill>
              </a:rPr>
              <a:t>B</a:t>
            </a:r>
            <a:r>
              <a:rPr lang="en-US" sz="3600" dirty="0" smtClean="0">
                <a:solidFill>
                  <a:schemeClr val="tx2">
                    <a:lumMod val="75000"/>
                  </a:schemeClr>
                </a:solidFill>
              </a:rPr>
              <a:t>reathing </a:t>
            </a:r>
            <a:r>
              <a:rPr lang="en-US" sz="3600" b="1" u="sng" dirty="0" smtClean="0">
                <a:solidFill>
                  <a:schemeClr val="tx2">
                    <a:lumMod val="75000"/>
                  </a:schemeClr>
                </a:solidFill>
              </a:rPr>
              <a:t>T</a:t>
            </a:r>
            <a:r>
              <a:rPr lang="en-US" sz="3600" dirty="0" smtClean="0">
                <a:solidFill>
                  <a:schemeClr val="tx2">
                    <a:lumMod val="75000"/>
                  </a:schemeClr>
                </a:solidFill>
              </a:rPr>
              <a:t>rials</a:t>
            </a:r>
          </a:p>
          <a:p>
            <a:pPr algn="ctr"/>
            <a:r>
              <a:rPr lang="en-US" sz="2400" i="1" dirty="0">
                <a:solidFill>
                  <a:srgbClr val="443D3E"/>
                </a:solidFill>
              </a:rPr>
              <a:t>A period time in which ventilator support is ceased and the patient is breathing </a:t>
            </a:r>
            <a:r>
              <a:rPr lang="en-US" sz="2400" i="1" dirty="0" smtClean="0">
                <a:solidFill>
                  <a:srgbClr val="443D3E"/>
                </a:solidFill>
              </a:rPr>
              <a:t>independently.</a:t>
            </a:r>
            <a:r>
              <a:rPr lang="en-US" sz="2400" i="1" dirty="0" smtClean="0">
                <a:solidFill>
                  <a:schemeClr val="tx2">
                    <a:lumMod val="75000"/>
                  </a:schemeClr>
                </a:solidFill>
              </a:rPr>
              <a:t> </a:t>
            </a:r>
          </a:p>
        </p:txBody>
      </p:sp>
      <p:sp>
        <p:nvSpPr>
          <p:cNvPr id="6" name="Rectangle 5"/>
          <p:cNvSpPr/>
          <p:nvPr/>
        </p:nvSpPr>
        <p:spPr>
          <a:xfrm>
            <a:off x="228600" y="1828800"/>
            <a:ext cx="8686800" cy="4343400"/>
          </a:xfrm>
          <a:prstGeom prst="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47800" y="2004715"/>
            <a:ext cx="6248400"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Aft>
                <a:spcPts val="600"/>
              </a:spcAft>
            </a:pPr>
            <a:r>
              <a:rPr lang="en-US" sz="2200" b="1" dirty="0" smtClean="0">
                <a:solidFill>
                  <a:srgbClr val="443D3E"/>
                </a:solidFill>
              </a:rPr>
              <a:t>Vent Circuit using Pressure Support</a:t>
            </a:r>
          </a:p>
        </p:txBody>
      </p:sp>
      <p:sp>
        <p:nvSpPr>
          <p:cNvPr id="4" name="TextBox 3"/>
          <p:cNvSpPr txBox="1"/>
          <p:nvPr/>
        </p:nvSpPr>
        <p:spPr>
          <a:xfrm>
            <a:off x="457200" y="2743200"/>
            <a:ext cx="8153400" cy="30315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Spontaneous breath initiated by patient.</a:t>
            </a:r>
          </a:p>
          <a:p>
            <a:pPr marL="342900" indent="-342900">
              <a:spcAft>
                <a:spcPts val="600"/>
              </a:spcAft>
              <a:buFont typeface="Arial" panose="020B0604020202020204" pitchFamily="34" charset="0"/>
              <a:buChar char="•"/>
            </a:pPr>
            <a:r>
              <a:rPr lang="en-US" sz="2200" dirty="0" smtClean="0">
                <a:solidFill>
                  <a:srgbClr val="443D3E"/>
                </a:solidFill>
              </a:rPr>
              <a:t>Preset level of pressure provided by ventilator to ‘support’ the patient’s own breath.</a:t>
            </a:r>
          </a:p>
          <a:p>
            <a:pPr marL="342900" indent="-342900">
              <a:spcAft>
                <a:spcPts val="600"/>
              </a:spcAft>
              <a:buFont typeface="Arial" panose="020B0604020202020204" pitchFamily="34" charset="0"/>
              <a:buChar char="•"/>
            </a:pPr>
            <a:endParaRPr lang="en-US" sz="2200" dirty="0">
              <a:solidFill>
                <a:srgbClr val="443D3E"/>
              </a:solidFill>
            </a:endParaRPr>
          </a:p>
          <a:p>
            <a:pPr marL="342900" indent="-342900">
              <a:spcAft>
                <a:spcPts val="600"/>
              </a:spcAft>
              <a:buFont typeface="Arial" panose="020B0604020202020204" pitchFamily="34" charset="0"/>
              <a:buChar char="•"/>
            </a:pPr>
            <a:r>
              <a:rPr lang="en-US" sz="2200" dirty="0" smtClean="0">
                <a:solidFill>
                  <a:srgbClr val="443D3E"/>
                </a:solidFill>
              </a:rPr>
              <a:t>Higher levels of support can be provided in early stages of vent weaning, then gradually decreased as patient becomes stronger and is able to generate larger independent tidal volumes. </a:t>
            </a:r>
          </a:p>
        </p:txBody>
      </p:sp>
    </p:spTree>
    <p:extLst>
      <p:ext uri="{BB962C8B-B14F-4D97-AF65-F5344CB8AC3E}">
        <p14:creationId xmlns:p14="http://schemas.microsoft.com/office/powerpoint/2010/main" val="17256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u="sng" dirty="0" smtClean="0">
                <a:solidFill>
                  <a:schemeClr val="tx2">
                    <a:lumMod val="75000"/>
                  </a:schemeClr>
                </a:solidFill>
              </a:rPr>
              <a:t>S</a:t>
            </a:r>
            <a:r>
              <a:rPr lang="en-US" sz="3600" dirty="0" smtClean="0">
                <a:solidFill>
                  <a:schemeClr val="tx2">
                    <a:lumMod val="75000"/>
                  </a:schemeClr>
                </a:solidFill>
              </a:rPr>
              <a:t>pontaneous </a:t>
            </a:r>
            <a:r>
              <a:rPr lang="en-US" sz="3600" b="1" u="sng" dirty="0" smtClean="0">
                <a:solidFill>
                  <a:schemeClr val="tx2">
                    <a:lumMod val="75000"/>
                  </a:schemeClr>
                </a:solidFill>
              </a:rPr>
              <a:t>B</a:t>
            </a:r>
            <a:r>
              <a:rPr lang="en-US" sz="3600" dirty="0" smtClean="0">
                <a:solidFill>
                  <a:schemeClr val="tx2">
                    <a:lumMod val="75000"/>
                  </a:schemeClr>
                </a:solidFill>
              </a:rPr>
              <a:t>reathing </a:t>
            </a:r>
            <a:r>
              <a:rPr lang="en-US" sz="3600" b="1" u="sng" dirty="0" smtClean="0">
                <a:solidFill>
                  <a:schemeClr val="tx2">
                    <a:lumMod val="75000"/>
                  </a:schemeClr>
                </a:solidFill>
              </a:rPr>
              <a:t>T</a:t>
            </a:r>
            <a:r>
              <a:rPr lang="en-US" sz="3600" dirty="0" smtClean="0">
                <a:solidFill>
                  <a:schemeClr val="tx2">
                    <a:lumMod val="75000"/>
                  </a:schemeClr>
                </a:solidFill>
              </a:rPr>
              <a:t>rials</a:t>
            </a:r>
          </a:p>
          <a:p>
            <a:pPr algn="ctr"/>
            <a:r>
              <a:rPr lang="en-US" sz="2400" i="1" dirty="0">
                <a:solidFill>
                  <a:srgbClr val="443D3E"/>
                </a:solidFill>
              </a:rPr>
              <a:t>A period time in which ventilator support is ceased and the patient is breathing </a:t>
            </a:r>
            <a:r>
              <a:rPr lang="en-US" sz="2400" i="1" dirty="0" smtClean="0">
                <a:solidFill>
                  <a:srgbClr val="443D3E"/>
                </a:solidFill>
              </a:rPr>
              <a:t>independently.</a:t>
            </a:r>
            <a:r>
              <a:rPr lang="en-US" sz="2400" i="1" dirty="0" smtClean="0">
                <a:solidFill>
                  <a:schemeClr val="tx2">
                    <a:lumMod val="75000"/>
                  </a:schemeClr>
                </a:solidFill>
              </a:rPr>
              <a:t> </a:t>
            </a:r>
          </a:p>
        </p:txBody>
      </p:sp>
      <p:sp>
        <p:nvSpPr>
          <p:cNvPr id="3" name="Rectangle 2"/>
          <p:cNvSpPr/>
          <p:nvPr/>
        </p:nvSpPr>
        <p:spPr>
          <a:xfrm>
            <a:off x="266700" y="1828799"/>
            <a:ext cx="8610600" cy="4223177"/>
          </a:xfrm>
          <a:prstGeom prst="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219200" y="2004715"/>
            <a:ext cx="24384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spcAft>
                <a:spcPts val="600"/>
              </a:spcAft>
            </a:pPr>
            <a:r>
              <a:rPr lang="en-US" sz="2400" b="1" dirty="0" smtClean="0">
                <a:solidFill>
                  <a:srgbClr val="443D3E"/>
                </a:solidFill>
              </a:rPr>
              <a:t>T-Tube Circuit</a:t>
            </a:r>
          </a:p>
        </p:txBody>
      </p:sp>
      <p:pic>
        <p:nvPicPr>
          <p:cNvPr id="4098" name="Picture 2" descr="http://intranet.tdmu.edu.ua/data/kafedra/internal/i_nurse/classes_stud/ADN%20Program/Full%20time%20study/Second%20year/nursing%20care%20of%20adults%202%20practicum/04.%20Assessment%20of%20the%20Respiratory%20System.%20Interventions%20for%20clients%20requiring%20oxygen%20therapy%20or%20tracheostomy.files/image04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86" y="2743201"/>
            <a:ext cx="3885914"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3900" y="2004715"/>
            <a:ext cx="4152900" cy="404726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Can be used for patients with a  tracheostomy.</a:t>
            </a:r>
          </a:p>
          <a:p>
            <a:pPr marL="342900" indent="-342900">
              <a:spcAft>
                <a:spcPts val="600"/>
              </a:spcAft>
              <a:buFont typeface="Arial" panose="020B0604020202020204" pitchFamily="34" charset="0"/>
              <a:buChar char="•"/>
            </a:pPr>
            <a:r>
              <a:rPr lang="en-US" sz="2200" dirty="0" smtClean="0">
                <a:solidFill>
                  <a:srgbClr val="443D3E"/>
                </a:solidFill>
              </a:rPr>
              <a:t>Patients are </a:t>
            </a:r>
            <a:r>
              <a:rPr lang="en-US" sz="2200" u="sng" dirty="0" smtClean="0">
                <a:solidFill>
                  <a:srgbClr val="443D3E"/>
                </a:solidFill>
              </a:rPr>
              <a:t>disconnected</a:t>
            </a:r>
            <a:r>
              <a:rPr lang="en-US" sz="2200" dirty="0" smtClean="0">
                <a:solidFill>
                  <a:srgbClr val="443D3E"/>
                </a:solidFill>
              </a:rPr>
              <a:t> from the ventilator.</a:t>
            </a:r>
          </a:p>
          <a:p>
            <a:pPr marL="342900" indent="-342900">
              <a:spcAft>
                <a:spcPts val="600"/>
              </a:spcAft>
              <a:buFont typeface="Arial" panose="020B0604020202020204" pitchFamily="34" charset="0"/>
              <a:buChar char="•"/>
            </a:pPr>
            <a:r>
              <a:rPr lang="en-US" sz="2200" dirty="0" smtClean="0">
                <a:solidFill>
                  <a:srgbClr val="443D3E"/>
                </a:solidFill>
              </a:rPr>
              <a:t>Patients do not have to overcome the resistance of the ventilator, so they may be more comfortable.</a:t>
            </a:r>
          </a:p>
          <a:p>
            <a:pPr marL="342900" indent="-342900">
              <a:spcAft>
                <a:spcPts val="600"/>
              </a:spcAft>
              <a:buFont typeface="Arial" panose="020B0604020202020204" pitchFamily="34" charset="0"/>
              <a:buChar char="•"/>
            </a:pPr>
            <a:r>
              <a:rPr lang="en-US" sz="2200" dirty="0" smtClean="0">
                <a:solidFill>
                  <a:srgbClr val="443D3E"/>
                </a:solidFill>
              </a:rPr>
              <a:t>However, they may become more anxious without pressure support.</a:t>
            </a:r>
          </a:p>
        </p:txBody>
      </p:sp>
    </p:spTree>
    <p:extLst>
      <p:ext uri="{BB962C8B-B14F-4D97-AF65-F5344CB8AC3E}">
        <p14:creationId xmlns:p14="http://schemas.microsoft.com/office/powerpoint/2010/main" val="4128903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298"/>
            <a:ext cx="5107793" cy="66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347798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227" y="3760076"/>
            <a:ext cx="3377693" cy="225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899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2400"/>
            <a:ext cx="89154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dirty="0" smtClean="0">
                <a:solidFill>
                  <a:schemeClr val="tx2">
                    <a:lumMod val="75000"/>
                  </a:schemeClr>
                </a:solidFill>
              </a:rPr>
              <a:t>Subglottic Suctioning</a:t>
            </a:r>
          </a:p>
        </p:txBody>
      </p:sp>
      <p:pic>
        <p:nvPicPr>
          <p:cNvPr id="9220" name="Picture 4" descr="http://4.bp.blogspot.com/-Zr18IY9_NDk/U1hbXKsYXCI/AAAAAAAAAtA/N3dv_YSnRHA/s1600/rsz_screenshot_2014-04-23_at_75557_pm.png">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52400"/>
            <a:ext cx="6066213"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479332" y="2866698"/>
            <a:ext cx="609600" cy="533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04800" y="4038600"/>
            <a:ext cx="1981200" cy="630942"/>
          </a:xfrm>
          <a:prstGeom prst="rect">
            <a:avLst/>
          </a:prstGeom>
          <a:noFill/>
          <a:ln>
            <a:solidFill>
              <a:srgbClr val="000000"/>
            </a:solidFill>
          </a:ln>
        </p:spPr>
        <p:txBody>
          <a:bodyPr wrap="square" rtlCol="0">
            <a:spAutoFit/>
          </a:bodyPr>
          <a:lstStyle/>
          <a:p>
            <a:pPr algn="ctr">
              <a:lnSpc>
                <a:spcPts val="2100"/>
              </a:lnSpc>
              <a:spcAft>
                <a:spcPts val="600"/>
              </a:spcAft>
            </a:pPr>
            <a:r>
              <a:rPr lang="en-US" sz="1600" b="1" dirty="0" smtClean="0">
                <a:solidFill>
                  <a:srgbClr val="C00000"/>
                </a:solidFill>
                <a:latin typeface="Calibri" panose="020F0502020204030204" pitchFamily="34" charset="0"/>
              </a:rPr>
              <a:t>Secretions accumulate here</a:t>
            </a:r>
          </a:p>
        </p:txBody>
      </p:sp>
      <p:pic>
        <p:nvPicPr>
          <p:cNvPr id="9222" name="Picture 6" descr="http://callisto.ggsrv.com/imgsrv/FastFetch/UBER1/ZI-3235-2005-MAR00-IDSI-3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5" y="1159446"/>
            <a:ext cx="3667125" cy="498678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1828800" y="3505200"/>
            <a:ext cx="0" cy="5334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438400" y="2667000"/>
            <a:ext cx="4495800" cy="17526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2400" y="4800600"/>
            <a:ext cx="4876800" cy="1418209"/>
          </a:xfrm>
          <a:prstGeom prst="rect">
            <a:avLst/>
          </a:prstGeom>
          <a:noFill/>
        </p:spPr>
        <p:txBody>
          <a:bodyPr wrap="square" rtlCol="0">
            <a:spAutoFit/>
          </a:bodyPr>
          <a:lstStyle/>
          <a:p>
            <a:pPr>
              <a:lnSpc>
                <a:spcPts val="2100"/>
              </a:lnSpc>
              <a:spcAft>
                <a:spcPts val="600"/>
              </a:spcAft>
            </a:pPr>
            <a:r>
              <a:rPr lang="en-US" sz="1600" dirty="0" smtClean="0">
                <a:solidFill>
                  <a:srgbClr val="443D3E"/>
                </a:solidFill>
              </a:rPr>
              <a:t>Artificial airways reduce a patient’s ability to cough and clear secretions.  Continuous suction through a lumen above the ETT cuff prevents accumulation and leakage of secretions that can cause ventilator associated pneumonia (VAP) </a:t>
            </a:r>
          </a:p>
        </p:txBody>
      </p:sp>
    </p:spTree>
    <p:extLst>
      <p:ext uri="{BB962C8B-B14F-4D97-AF65-F5344CB8AC3E}">
        <p14:creationId xmlns:p14="http://schemas.microsoft.com/office/powerpoint/2010/main" val="337453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 y="5105400"/>
            <a:ext cx="8915400" cy="1083424"/>
          </a:xfrm>
          <a:prstGeom prst="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4300" y="152400"/>
            <a:ext cx="8915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solidFill>
                  <a:schemeClr val="tx2">
                    <a:lumMod val="75000"/>
                  </a:schemeClr>
                </a:solidFill>
              </a:rPr>
              <a:t>Oral Care in the Mechanically Ventilated Patient</a:t>
            </a:r>
          </a:p>
        </p:txBody>
      </p:sp>
      <p:sp>
        <p:nvSpPr>
          <p:cNvPr id="5" name="TextBox 4"/>
          <p:cNvSpPr txBox="1"/>
          <p:nvPr/>
        </p:nvSpPr>
        <p:spPr>
          <a:xfrm>
            <a:off x="114300" y="838200"/>
            <a:ext cx="8915400" cy="22775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Colonization of the respiratory and upper digestive tracts and aspiration of contaminated secretions are the primary cause of VAP.</a:t>
            </a:r>
          </a:p>
          <a:p>
            <a:pPr marL="342900" indent="-342900">
              <a:spcAft>
                <a:spcPts val="600"/>
              </a:spcAft>
              <a:buFont typeface="Arial" panose="020B0604020202020204" pitchFamily="34" charset="0"/>
              <a:buChar char="•"/>
            </a:pPr>
            <a:r>
              <a:rPr lang="en-US" sz="2200" dirty="0">
                <a:solidFill>
                  <a:srgbClr val="443D3E"/>
                </a:solidFill>
              </a:rPr>
              <a:t>Oral care is one of the most effective strategies for preventing ventilator-associated pneumonia (VAP</a:t>
            </a:r>
            <a:r>
              <a:rPr lang="en-US" sz="2200" dirty="0" smtClean="0">
                <a:solidFill>
                  <a:srgbClr val="443D3E"/>
                </a:solidFill>
              </a:rPr>
              <a:t>).</a:t>
            </a:r>
          </a:p>
          <a:p>
            <a:pPr marL="342900" indent="-342900">
              <a:spcAft>
                <a:spcPts val="600"/>
              </a:spcAft>
              <a:buFont typeface="Arial" panose="020B0604020202020204" pitchFamily="34" charset="0"/>
              <a:buChar char="•"/>
            </a:pPr>
            <a:r>
              <a:rPr lang="en-US" sz="2200" dirty="0" smtClean="0">
                <a:solidFill>
                  <a:srgbClr val="443D3E"/>
                </a:solidFill>
              </a:rPr>
              <a:t>Dental plaque can also be a reservoir for infectious respiratory pathogens.</a:t>
            </a:r>
          </a:p>
        </p:txBody>
      </p:sp>
      <p:sp>
        <p:nvSpPr>
          <p:cNvPr id="6" name="TextBox 5"/>
          <p:cNvSpPr txBox="1"/>
          <p:nvPr/>
        </p:nvSpPr>
        <p:spPr>
          <a:xfrm>
            <a:off x="114300" y="3276600"/>
            <a:ext cx="8915400" cy="167738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Interventions that reduce VAP include:</a:t>
            </a:r>
          </a:p>
          <a:p>
            <a:pPr marL="800100" lvl="1" indent="-342900">
              <a:spcAft>
                <a:spcPts val="600"/>
              </a:spcAft>
              <a:buFont typeface="Arial" panose="020B0604020202020204" pitchFamily="34" charset="0"/>
              <a:buChar char="•"/>
            </a:pPr>
            <a:r>
              <a:rPr lang="en-US" sz="2200" dirty="0" smtClean="0">
                <a:solidFill>
                  <a:srgbClr val="443D3E"/>
                </a:solidFill>
              </a:rPr>
              <a:t>Tooth brushing</a:t>
            </a:r>
          </a:p>
          <a:p>
            <a:pPr marL="800100" lvl="1" indent="-342900">
              <a:spcAft>
                <a:spcPts val="600"/>
              </a:spcAft>
              <a:buFont typeface="Arial" panose="020B0604020202020204" pitchFamily="34" charset="0"/>
              <a:buChar char="•"/>
            </a:pPr>
            <a:r>
              <a:rPr lang="en-US" sz="2200" dirty="0" smtClean="0">
                <a:solidFill>
                  <a:srgbClr val="443D3E"/>
                </a:solidFill>
              </a:rPr>
              <a:t>Oral suctioning</a:t>
            </a:r>
          </a:p>
          <a:p>
            <a:pPr marL="800100" lvl="1" indent="-342900">
              <a:spcAft>
                <a:spcPts val="600"/>
              </a:spcAft>
              <a:buFont typeface="Arial" panose="020B0604020202020204" pitchFamily="34" charset="0"/>
              <a:buChar char="•"/>
            </a:pPr>
            <a:r>
              <a:rPr lang="en-US" sz="2200" dirty="0" smtClean="0">
                <a:solidFill>
                  <a:srgbClr val="443D3E"/>
                </a:solidFill>
              </a:rPr>
              <a:t>Use of chlorhexidine oral rinse</a:t>
            </a:r>
          </a:p>
        </p:txBody>
      </p:sp>
      <p:sp>
        <p:nvSpPr>
          <p:cNvPr id="7" name="TextBox 6"/>
          <p:cNvSpPr txBox="1"/>
          <p:nvPr/>
        </p:nvSpPr>
        <p:spPr>
          <a:xfrm>
            <a:off x="123825" y="5257800"/>
            <a:ext cx="8896350" cy="769441"/>
          </a:xfrm>
          <a:prstGeom prst="rect">
            <a:avLst/>
          </a:prstGeom>
          <a:noFill/>
        </p:spPr>
        <p:txBody>
          <a:bodyPr wrap="square" rtlCol="0">
            <a:spAutoFit/>
          </a:bodyPr>
          <a:lstStyle/>
          <a:p>
            <a:pPr>
              <a:spcAft>
                <a:spcPts val="600"/>
              </a:spcAft>
            </a:pPr>
            <a:r>
              <a:rPr lang="en-US" sz="2200" dirty="0" smtClean="0">
                <a:solidFill>
                  <a:srgbClr val="443D3E"/>
                </a:solidFill>
              </a:rPr>
              <a:t>Chlorhexidine creates a film that adheres to the teeth that provides antibacterial protection and treatment.</a:t>
            </a:r>
          </a:p>
        </p:txBody>
      </p:sp>
    </p:spTree>
    <p:extLst>
      <p:ext uri="{BB962C8B-B14F-4D97-AF65-F5344CB8AC3E}">
        <p14:creationId xmlns:p14="http://schemas.microsoft.com/office/powerpoint/2010/main" val="7940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5" name="TextBox 4"/>
          <p:cNvSpPr txBox="1"/>
          <p:nvPr/>
        </p:nvSpPr>
        <p:spPr>
          <a:xfrm>
            <a:off x="266700" y="1704231"/>
            <a:ext cx="8610600" cy="50013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200" b="1" dirty="0" smtClean="0">
                <a:solidFill>
                  <a:srgbClr val="443D3E"/>
                </a:solidFill>
              </a:rPr>
              <a:t>Oral Preparation (e.g. </a:t>
            </a:r>
            <a:r>
              <a:rPr lang="en-US" sz="2200" b="1" dirty="0" err="1" smtClean="0">
                <a:solidFill>
                  <a:srgbClr val="443D3E"/>
                </a:solidFill>
              </a:rPr>
              <a:t>Peridex</a:t>
            </a:r>
            <a:r>
              <a:rPr lang="en-US" sz="2200" b="1" dirty="0" smtClean="0">
                <a:solidFill>
                  <a:srgbClr val="443D3E"/>
                </a:solidFill>
              </a:rPr>
              <a:t> / Chlorhexidine</a:t>
            </a:r>
          </a:p>
          <a:p>
            <a:pPr marL="742950" lvl="1" indent="-285750">
              <a:spcAft>
                <a:spcPts val="600"/>
              </a:spcAft>
              <a:buFont typeface="Arial" panose="020B0604020202020204" pitchFamily="34" charset="0"/>
              <a:buChar char="•"/>
            </a:pPr>
            <a:r>
              <a:rPr lang="en-US" sz="2200" dirty="0" smtClean="0">
                <a:solidFill>
                  <a:srgbClr val="443D3E"/>
                </a:solidFill>
              </a:rPr>
              <a:t>This is a medication and should be documented on the MAR.</a:t>
            </a:r>
          </a:p>
          <a:p>
            <a:pPr marL="742950" lvl="1" indent="-285750">
              <a:spcAft>
                <a:spcPts val="600"/>
              </a:spcAft>
              <a:buFont typeface="Arial" panose="020B0604020202020204" pitchFamily="34" charset="0"/>
              <a:buChar char="•"/>
            </a:pPr>
            <a:r>
              <a:rPr lang="en-US" sz="2200" dirty="0" smtClean="0">
                <a:solidFill>
                  <a:srgbClr val="443D3E"/>
                </a:solidFill>
              </a:rPr>
              <a:t>May also be found on pre-op nursing notes or anesthesia records.</a:t>
            </a:r>
          </a:p>
          <a:p>
            <a:pPr lvl="1">
              <a:spcAft>
                <a:spcPts val="600"/>
              </a:spcAft>
            </a:pPr>
            <a:endParaRPr lang="en-US" sz="2200" dirty="0" smtClean="0">
              <a:solidFill>
                <a:srgbClr val="443D3E"/>
              </a:solidFill>
            </a:endParaRPr>
          </a:p>
          <a:p>
            <a:pPr marL="285750" indent="-285750">
              <a:spcAft>
                <a:spcPts val="600"/>
              </a:spcAft>
              <a:buFont typeface="Arial" panose="020B0604020202020204" pitchFamily="34" charset="0"/>
              <a:buChar char="•"/>
            </a:pPr>
            <a:r>
              <a:rPr lang="en-US" sz="2200" b="1" dirty="0" smtClean="0">
                <a:solidFill>
                  <a:srgbClr val="443D3E"/>
                </a:solidFill>
              </a:rPr>
              <a:t>Nasal Preparation</a:t>
            </a:r>
          </a:p>
          <a:p>
            <a:pPr marL="742950" lvl="1" indent="-285750">
              <a:spcAft>
                <a:spcPts val="600"/>
              </a:spcAft>
              <a:buFont typeface="Arial" panose="020B0604020202020204" pitchFamily="34" charset="0"/>
              <a:buChar char="•"/>
            </a:pPr>
            <a:r>
              <a:rPr lang="en-US" sz="2200" dirty="0" smtClean="0">
                <a:solidFill>
                  <a:srgbClr val="443D3E"/>
                </a:solidFill>
              </a:rPr>
              <a:t>Nasal Culture results can be found with other labs or with microbiology results if your EMR has a separate micro section.</a:t>
            </a:r>
          </a:p>
          <a:p>
            <a:pPr marL="742950" lvl="1" indent="-285750">
              <a:spcAft>
                <a:spcPts val="600"/>
              </a:spcAft>
              <a:buFont typeface="Arial" panose="020B0604020202020204" pitchFamily="34" charset="0"/>
              <a:buChar char="•"/>
            </a:pPr>
            <a:r>
              <a:rPr lang="en-US" sz="2200" dirty="0" smtClean="0">
                <a:solidFill>
                  <a:srgbClr val="443D3E"/>
                </a:solidFill>
              </a:rPr>
              <a:t>Mupirocin and any other treatment are medications and should be documented on the MAR.</a:t>
            </a:r>
          </a:p>
          <a:p>
            <a:pPr marL="742950" lvl="1" indent="-285750">
              <a:spcAft>
                <a:spcPts val="600"/>
              </a:spcAft>
              <a:buFont typeface="Arial" panose="020B0604020202020204" pitchFamily="34" charset="0"/>
              <a:buChar char="•"/>
            </a:pPr>
            <a:r>
              <a:rPr lang="en-US" sz="2200" dirty="0" smtClean="0">
                <a:solidFill>
                  <a:srgbClr val="443D3E"/>
                </a:solidFill>
              </a:rPr>
              <a:t>May also be found on pre-op nursing notes or anesthesia record.</a:t>
            </a:r>
          </a:p>
        </p:txBody>
      </p:sp>
      <p:sp>
        <p:nvSpPr>
          <p:cNvPr id="6" name="TextBox 5"/>
          <p:cNvSpPr txBox="1"/>
          <p:nvPr/>
        </p:nvSpPr>
        <p:spPr>
          <a:xfrm>
            <a:off x="609600" y="98173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Preoperative Data Elements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752600"/>
            <a:ext cx="768350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124200" y="4419600"/>
            <a:ext cx="3276600" cy="14239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38400"/>
            <a:ext cx="57435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95166"/>
            <a:ext cx="3162300" cy="393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14300" y="2209801"/>
            <a:ext cx="2171700" cy="1143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04800" y="5048250"/>
            <a:ext cx="3276600" cy="30480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029200" y="5048249"/>
            <a:ext cx="3276600" cy="30480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8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3076"/>
                                        </p:tgtEl>
                                      </p:cBhvr>
                                    </p:animEffect>
                                    <p:anim calcmode="lin" valueType="num">
                                      <p:cBhvr>
                                        <p:cTn id="19" dur="1000"/>
                                        <p:tgtEl>
                                          <p:spTgt spid="3076"/>
                                        </p:tgtEl>
                                        <p:attrNameLst>
                                          <p:attrName>ppt_x</p:attrName>
                                        </p:attrNameLst>
                                      </p:cBhvr>
                                      <p:tavLst>
                                        <p:tav tm="0">
                                          <p:val>
                                            <p:strVal val="ppt_x"/>
                                          </p:val>
                                        </p:tav>
                                        <p:tav tm="100000">
                                          <p:val>
                                            <p:strVal val="ppt_x"/>
                                          </p:val>
                                        </p:tav>
                                      </p:tavLst>
                                    </p:anim>
                                    <p:anim calcmode="lin" valueType="num">
                                      <p:cBhvr>
                                        <p:cTn id="20" dur="1000"/>
                                        <p:tgtEl>
                                          <p:spTgt spid="3076"/>
                                        </p:tgtEl>
                                        <p:attrNameLst>
                                          <p:attrName>ppt_y</p:attrName>
                                        </p:attrNameLst>
                                      </p:cBhvr>
                                      <p:tavLst>
                                        <p:tav tm="0">
                                          <p:val>
                                            <p:strVal val="ppt_y"/>
                                          </p:val>
                                        </p:tav>
                                        <p:tav tm="100000">
                                          <p:val>
                                            <p:strVal val="ppt_y+.1"/>
                                          </p:val>
                                        </p:tav>
                                      </p:tavLst>
                                    </p:anim>
                                    <p:set>
                                      <p:cBhvr>
                                        <p:cTn id="21" dur="1" fill="hold">
                                          <p:stCondLst>
                                            <p:cond delay="999"/>
                                          </p:stCondLst>
                                        </p:cTn>
                                        <p:tgtEl>
                                          <p:spTgt spid="3076"/>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1000"/>
                                        <p:tgtEl>
                                          <p:spTgt spid="3075"/>
                                        </p:tgtEl>
                                      </p:cBhvr>
                                    </p:animEffect>
                                    <p:anim calcmode="lin" valueType="num">
                                      <p:cBhvr>
                                        <p:cTn id="32" dur="1000" fill="hold"/>
                                        <p:tgtEl>
                                          <p:spTgt spid="3075"/>
                                        </p:tgtEl>
                                        <p:attrNameLst>
                                          <p:attrName>ppt_x</p:attrName>
                                        </p:attrNameLst>
                                      </p:cBhvr>
                                      <p:tavLst>
                                        <p:tav tm="0">
                                          <p:val>
                                            <p:strVal val="#ppt_x"/>
                                          </p:val>
                                        </p:tav>
                                        <p:tav tm="100000">
                                          <p:val>
                                            <p:strVal val="#ppt_x"/>
                                          </p:val>
                                        </p:tav>
                                      </p:tavLst>
                                    </p:anim>
                                    <p:anim calcmode="lin" valueType="num">
                                      <p:cBhvr>
                                        <p:cTn id="33" dur="1000" fill="hold"/>
                                        <p:tgtEl>
                                          <p:spTgt spid="307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fade">
                                      <p:cBhvr>
                                        <p:cTn id="46" dur="1000"/>
                                        <p:tgtEl>
                                          <p:spTgt spid="3077"/>
                                        </p:tgtEl>
                                      </p:cBhvr>
                                    </p:animEffect>
                                    <p:anim calcmode="lin" valueType="num">
                                      <p:cBhvr>
                                        <p:cTn id="47" dur="1000" fill="hold"/>
                                        <p:tgtEl>
                                          <p:spTgt spid="3077"/>
                                        </p:tgtEl>
                                        <p:attrNameLst>
                                          <p:attrName>ppt_x</p:attrName>
                                        </p:attrNameLst>
                                      </p:cBhvr>
                                      <p:tavLst>
                                        <p:tav tm="0">
                                          <p:val>
                                            <p:strVal val="#ppt_x"/>
                                          </p:val>
                                        </p:tav>
                                        <p:tav tm="100000">
                                          <p:val>
                                            <p:strVal val="#ppt_x"/>
                                          </p:val>
                                        </p:tav>
                                      </p:tavLst>
                                    </p:anim>
                                    <p:anim calcmode="lin" valueType="num">
                                      <p:cBhvr>
                                        <p:cTn id="48" dur="1000" fill="hold"/>
                                        <p:tgtEl>
                                          <p:spTgt spid="307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1000"/>
                                        <p:tgtEl>
                                          <p:spTgt spid="3075"/>
                                        </p:tgtEl>
                                      </p:cBhvr>
                                    </p:animEffect>
                                    <p:anim calcmode="lin" valueType="num">
                                      <p:cBhvr>
                                        <p:cTn id="58" dur="1000"/>
                                        <p:tgtEl>
                                          <p:spTgt spid="3075"/>
                                        </p:tgtEl>
                                        <p:attrNameLst>
                                          <p:attrName>ppt_x</p:attrName>
                                        </p:attrNameLst>
                                      </p:cBhvr>
                                      <p:tavLst>
                                        <p:tav tm="0">
                                          <p:val>
                                            <p:strVal val="ppt_x"/>
                                          </p:val>
                                        </p:tav>
                                        <p:tav tm="100000">
                                          <p:val>
                                            <p:strVal val="ppt_x"/>
                                          </p:val>
                                        </p:tav>
                                      </p:tavLst>
                                    </p:anim>
                                    <p:anim calcmode="lin" valueType="num">
                                      <p:cBhvr>
                                        <p:cTn id="59" dur="1000"/>
                                        <p:tgtEl>
                                          <p:spTgt spid="3075"/>
                                        </p:tgtEl>
                                        <p:attrNameLst>
                                          <p:attrName>ppt_y</p:attrName>
                                        </p:attrNameLst>
                                      </p:cBhvr>
                                      <p:tavLst>
                                        <p:tav tm="0">
                                          <p:val>
                                            <p:strVal val="ppt_y"/>
                                          </p:val>
                                        </p:tav>
                                        <p:tav tm="100000">
                                          <p:val>
                                            <p:strVal val="ppt_y+.1"/>
                                          </p:val>
                                        </p:tav>
                                      </p:tavLst>
                                    </p:anim>
                                    <p:set>
                                      <p:cBhvr>
                                        <p:cTn id="60" dur="1" fill="hold">
                                          <p:stCondLst>
                                            <p:cond delay="999"/>
                                          </p:stCondLst>
                                        </p:cTn>
                                        <p:tgtEl>
                                          <p:spTgt spid="3075"/>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10"/>
                                        </p:tgtEl>
                                      </p:cBhvr>
                                    </p:animEffect>
                                    <p:anim calcmode="lin" valueType="num">
                                      <p:cBhvr>
                                        <p:cTn id="63" dur="1000"/>
                                        <p:tgtEl>
                                          <p:spTgt spid="10"/>
                                        </p:tgtEl>
                                        <p:attrNameLst>
                                          <p:attrName>ppt_x</p:attrName>
                                        </p:attrNameLst>
                                      </p:cBhvr>
                                      <p:tavLst>
                                        <p:tav tm="0">
                                          <p:val>
                                            <p:strVal val="ppt_x"/>
                                          </p:val>
                                        </p:tav>
                                        <p:tav tm="100000">
                                          <p:val>
                                            <p:strVal val="ppt_x"/>
                                          </p:val>
                                        </p:tav>
                                      </p:tavLst>
                                    </p:anim>
                                    <p:anim calcmode="lin" valueType="num">
                                      <p:cBhvr>
                                        <p:cTn id="64" dur="1000"/>
                                        <p:tgtEl>
                                          <p:spTgt spid="10"/>
                                        </p:tgtEl>
                                        <p:attrNameLst>
                                          <p:attrName>ppt_y</p:attrName>
                                        </p:attrNameLst>
                                      </p:cBhvr>
                                      <p:tavLst>
                                        <p:tav tm="0">
                                          <p:val>
                                            <p:strVal val="ppt_y"/>
                                          </p:val>
                                        </p:tav>
                                        <p:tav tm="100000">
                                          <p:val>
                                            <p:strVal val="ppt_y+.1"/>
                                          </p:val>
                                        </p:tav>
                                      </p:tavLst>
                                    </p:anim>
                                    <p:set>
                                      <p:cBhvr>
                                        <p:cTn id="65" dur="1" fill="hold">
                                          <p:stCondLst>
                                            <p:cond delay="999"/>
                                          </p:stCondLst>
                                        </p:cTn>
                                        <p:tgtEl>
                                          <p:spTgt spid="10"/>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11"/>
                                        </p:tgtEl>
                                      </p:cBhvr>
                                    </p:animEffect>
                                    <p:anim calcmode="lin" valueType="num">
                                      <p:cBhvr>
                                        <p:cTn id="68" dur="1000"/>
                                        <p:tgtEl>
                                          <p:spTgt spid="11"/>
                                        </p:tgtEl>
                                        <p:attrNameLst>
                                          <p:attrName>ppt_x</p:attrName>
                                        </p:attrNameLst>
                                      </p:cBhvr>
                                      <p:tavLst>
                                        <p:tav tm="0">
                                          <p:val>
                                            <p:strVal val="ppt_x"/>
                                          </p:val>
                                        </p:tav>
                                        <p:tav tm="100000">
                                          <p:val>
                                            <p:strVal val="ppt_x"/>
                                          </p:val>
                                        </p:tav>
                                      </p:tavLst>
                                    </p:anim>
                                    <p:anim calcmode="lin" valueType="num">
                                      <p:cBhvr>
                                        <p:cTn id="69" dur="1000"/>
                                        <p:tgtEl>
                                          <p:spTgt spid="11"/>
                                        </p:tgtEl>
                                        <p:attrNameLst>
                                          <p:attrName>ppt_y</p:attrName>
                                        </p:attrNameLst>
                                      </p:cBhvr>
                                      <p:tavLst>
                                        <p:tav tm="0">
                                          <p:val>
                                            <p:strVal val="ppt_y"/>
                                          </p:val>
                                        </p:tav>
                                        <p:tav tm="100000">
                                          <p:val>
                                            <p:strVal val="ppt_y+.1"/>
                                          </p:val>
                                        </p:tav>
                                      </p:tavLst>
                                    </p:anim>
                                    <p:set>
                                      <p:cBhvr>
                                        <p:cTn id="70" dur="1" fill="hold">
                                          <p:stCondLst>
                                            <p:cond delay="999"/>
                                          </p:stCondLst>
                                        </p:cTn>
                                        <p:tgtEl>
                                          <p:spTgt spid="11"/>
                                        </p:tgtEl>
                                        <p:attrNameLst>
                                          <p:attrName>style.visibility</p:attrName>
                                        </p:attrNameLst>
                                      </p:cBhvr>
                                      <p:to>
                                        <p:strVal val="hidden"/>
                                      </p:to>
                                    </p:set>
                                  </p:childTnLst>
                                </p:cTn>
                              </p:par>
                              <p:par>
                                <p:cTn id="71" presetID="42" presetClass="exit" presetSubtype="0" fill="hold" nodeType="withEffect">
                                  <p:stCondLst>
                                    <p:cond delay="0"/>
                                  </p:stCondLst>
                                  <p:childTnLst>
                                    <p:animEffect transition="out" filter="fade">
                                      <p:cBhvr>
                                        <p:cTn id="72" dur="1000"/>
                                        <p:tgtEl>
                                          <p:spTgt spid="3077"/>
                                        </p:tgtEl>
                                      </p:cBhvr>
                                    </p:animEffect>
                                    <p:anim calcmode="lin" valueType="num">
                                      <p:cBhvr>
                                        <p:cTn id="73" dur="1000"/>
                                        <p:tgtEl>
                                          <p:spTgt spid="3077"/>
                                        </p:tgtEl>
                                        <p:attrNameLst>
                                          <p:attrName>ppt_x</p:attrName>
                                        </p:attrNameLst>
                                      </p:cBhvr>
                                      <p:tavLst>
                                        <p:tav tm="0">
                                          <p:val>
                                            <p:strVal val="ppt_x"/>
                                          </p:val>
                                        </p:tav>
                                        <p:tav tm="100000">
                                          <p:val>
                                            <p:strVal val="ppt_x"/>
                                          </p:val>
                                        </p:tav>
                                      </p:tavLst>
                                    </p:anim>
                                    <p:anim calcmode="lin" valueType="num">
                                      <p:cBhvr>
                                        <p:cTn id="74" dur="1000"/>
                                        <p:tgtEl>
                                          <p:spTgt spid="3077"/>
                                        </p:tgtEl>
                                        <p:attrNameLst>
                                          <p:attrName>ppt_y</p:attrName>
                                        </p:attrNameLst>
                                      </p:cBhvr>
                                      <p:tavLst>
                                        <p:tav tm="0">
                                          <p:val>
                                            <p:strVal val="ppt_y"/>
                                          </p:val>
                                        </p:tav>
                                        <p:tav tm="100000">
                                          <p:val>
                                            <p:strVal val="ppt_y+.1"/>
                                          </p:val>
                                        </p:tav>
                                      </p:tavLst>
                                    </p:anim>
                                    <p:set>
                                      <p:cBhvr>
                                        <p:cTn id="75" dur="1" fill="hold">
                                          <p:stCondLst>
                                            <p:cond delay="999"/>
                                          </p:stCondLst>
                                        </p:cTn>
                                        <p:tgtEl>
                                          <p:spTgt spid="3077"/>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12"/>
                                        </p:tgtEl>
                                      </p:cBhvr>
                                    </p:animEffect>
                                    <p:anim calcmode="lin" valueType="num">
                                      <p:cBhvr>
                                        <p:cTn id="78" dur="1000"/>
                                        <p:tgtEl>
                                          <p:spTgt spid="12"/>
                                        </p:tgtEl>
                                        <p:attrNameLst>
                                          <p:attrName>ppt_x</p:attrName>
                                        </p:attrNameLst>
                                      </p:cBhvr>
                                      <p:tavLst>
                                        <p:tav tm="0">
                                          <p:val>
                                            <p:strVal val="ppt_x"/>
                                          </p:val>
                                        </p:tav>
                                        <p:tav tm="100000">
                                          <p:val>
                                            <p:strVal val="ppt_x"/>
                                          </p:val>
                                        </p:tav>
                                      </p:tavLst>
                                    </p:anim>
                                    <p:anim calcmode="lin" valueType="num">
                                      <p:cBhvr>
                                        <p:cTn id="79" dur="1000"/>
                                        <p:tgtEl>
                                          <p:spTgt spid="12"/>
                                        </p:tgtEl>
                                        <p:attrNameLst>
                                          <p:attrName>ppt_y</p:attrName>
                                        </p:attrNameLst>
                                      </p:cBhvr>
                                      <p:tavLst>
                                        <p:tav tm="0">
                                          <p:val>
                                            <p:strVal val="ppt_y"/>
                                          </p:val>
                                        </p:tav>
                                        <p:tav tm="100000">
                                          <p:val>
                                            <p:strVal val="ppt_y+.1"/>
                                          </p:val>
                                        </p:tav>
                                      </p:tavLst>
                                    </p:anim>
                                    <p:set>
                                      <p:cBhvr>
                                        <p:cTn id="80"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23825"/>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5" name="TextBox 4"/>
          <p:cNvSpPr txBox="1"/>
          <p:nvPr/>
        </p:nvSpPr>
        <p:spPr>
          <a:xfrm>
            <a:off x="114300" y="1699498"/>
            <a:ext cx="8915400" cy="233910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b="1" dirty="0" smtClean="0">
                <a:solidFill>
                  <a:srgbClr val="443D3E"/>
                </a:solidFill>
              </a:rPr>
              <a:t>Lung Protective Ventilation</a:t>
            </a:r>
          </a:p>
          <a:p>
            <a:pPr marL="742950" lvl="1" indent="-285750">
              <a:spcAft>
                <a:spcPts val="600"/>
              </a:spcAft>
              <a:buFont typeface="Arial" panose="020B0604020202020204" pitchFamily="34" charset="0"/>
              <a:buChar char="•"/>
            </a:pPr>
            <a:r>
              <a:rPr lang="en-US" dirty="0" smtClean="0">
                <a:solidFill>
                  <a:srgbClr val="443D3E"/>
                </a:solidFill>
              </a:rPr>
              <a:t>Usual TV Value = &gt;200 and &lt;800</a:t>
            </a:r>
          </a:p>
          <a:p>
            <a:pPr marL="742950" lvl="1" indent="-285750">
              <a:spcAft>
                <a:spcPts val="600"/>
              </a:spcAft>
              <a:buFont typeface="Arial" panose="020B0604020202020204" pitchFamily="34" charset="0"/>
              <a:buChar char="•"/>
            </a:pPr>
            <a:r>
              <a:rPr lang="en-US" dirty="0" smtClean="0">
                <a:solidFill>
                  <a:srgbClr val="443D3E"/>
                </a:solidFill>
              </a:rPr>
              <a:t>Usual PEEP Value = &gt;0 and &lt;25</a:t>
            </a:r>
          </a:p>
          <a:p>
            <a:pPr marL="742950" lvl="1" indent="-285750">
              <a:spcAft>
                <a:spcPts val="600"/>
              </a:spcAft>
              <a:buFont typeface="Arial" panose="020B0604020202020204" pitchFamily="34" charset="0"/>
              <a:buChar char="•"/>
            </a:pPr>
            <a:r>
              <a:rPr lang="en-US" dirty="0" smtClean="0">
                <a:solidFill>
                  <a:srgbClr val="443D3E"/>
                </a:solidFill>
              </a:rPr>
              <a:t>Found on the intraoperative anesthesia record.</a:t>
            </a:r>
          </a:p>
          <a:p>
            <a:pPr marL="742950" lvl="1" indent="-285750">
              <a:spcAft>
                <a:spcPts val="600"/>
              </a:spcAft>
              <a:buFont typeface="Arial" panose="020B0604020202020204" pitchFamily="34" charset="0"/>
              <a:buChar char="•"/>
            </a:pPr>
            <a:r>
              <a:rPr lang="en-US" dirty="0" smtClean="0">
                <a:solidFill>
                  <a:srgbClr val="443D3E"/>
                </a:solidFill>
              </a:rPr>
              <a:t>Both inspired and expired tidal volume may be documented.  </a:t>
            </a:r>
            <a:r>
              <a:rPr lang="en-US" b="1" dirty="0" smtClean="0">
                <a:solidFill>
                  <a:srgbClr val="443D3E"/>
                </a:solidFill>
              </a:rPr>
              <a:t>If so, abstract the inspired volume</a:t>
            </a:r>
            <a:r>
              <a:rPr lang="en-US" dirty="0" smtClean="0">
                <a:solidFill>
                  <a:srgbClr val="443D3E"/>
                </a:solidFill>
              </a:rPr>
              <a:t>, as this value is indicative of the size of the breath delivered to the patient. </a:t>
            </a:r>
          </a:p>
        </p:txBody>
      </p:sp>
      <p:sp>
        <p:nvSpPr>
          <p:cNvPr id="6" name="TextBox 5"/>
          <p:cNvSpPr txBox="1"/>
          <p:nvPr/>
        </p:nvSpPr>
        <p:spPr>
          <a:xfrm>
            <a:off x="609600" y="100078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Intra</a:t>
            </a:r>
            <a:r>
              <a:rPr lang="en-US" sz="2800" dirty="0">
                <a:solidFill>
                  <a:schemeClr val="tx2">
                    <a:lumMod val="75000"/>
                  </a:schemeClr>
                </a:solidFill>
              </a:rPr>
              <a:t>o</a:t>
            </a:r>
            <a:r>
              <a:rPr lang="en-US" sz="2800" dirty="0" smtClean="0">
                <a:solidFill>
                  <a:schemeClr val="tx2">
                    <a:lumMod val="75000"/>
                  </a:schemeClr>
                </a:solidFill>
              </a:rPr>
              <a:t>perative Data Elements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7" y="1643063"/>
            <a:ext cx="8935826" cy="391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022499" y="4766932"/>
            <a:ext cx="7867777"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164266" y="4419600"/>
            <a:ext cx="7867777"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5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100"/>
                                        </p:tgtEl>
                                      </p:cBhvr>
                                    </p:animEffect>
                                    <p:set>
                                      <p:cBhvr>
                                        <p:cTn id="30" dur="1" fill="hold">
                                          <p:stCondLst>
                                            <p:cond delay="4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 y="1470898"/>
            <a:ext cx="8915400" cy="233910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b="1" dirty="0" smtClean="0">
                <a:solidFill>
                  <a:srgbClr val="443D3E"/>
                </a:solidFill>
              </a:rPr>
              <a:t>Lung Protective Ventilation</a:t>
            </a:r>
          </a:p>
          <a:p>
            <a:pPr marL="742950" lvl="1" indent="-285750">
              <a:spcAft>
                <a:spcPts val="600"/>
              </a:spcAft>
              <a:buFont typeface="Arial" panose="020B0604020202020204" pitchFamily="34" charset="0"/>
              <a:buChar char="•"/>
            </a:pPr>
            <a:r>
              <a:rPr lang="en-US" dirty="0" smtClean="0">
                <a:solidFill>
                  <a:srgbClr val="443D3E"/>
                </a:solidFill>
              </a:rPr>
              <a:t>Usual </a:t>
            </a:r>
            <a:r>
              <a:rPr lang="en-US" dirty="0">
                <a:solidFill>
                  <a:srgbClr val="443D3E"/>
                </a:solidFill>
              </a:rPr>
              <a:t>TV Value = &gt;200 and &lt;800</a:t>
            </a:r>
          </a:p>
          <a:p>
            <a:pPr marL="742950" lvl="1" indent="-285750">
              <a:spcAft>
                <a:spcPts val="600"/>
              </a:spcAft>
              <a:buFont typeface="Arial" panose="020B0604020202020204" pitchFamily="34" charset="0"/>
              <a:buChar char="•"/>
            </a:pPr>
            <a:r>
              <a:rPr lang="en-US" dirty="0" smtClean="0">
                <a:solidFill>
                  <a:srgbClr val="443D3E"/>
                </a:solidFill>
              </a:rPr>
              <a:t>Usual PIP Value = &lt;60</a:t>
            </a:r>
          </a:p>
          <a:p>
            <a:pPr marL="742950" lvl="1" indent="-285750">
              <a:spcAft>
                <a:spcPts val="600"/>
              </a:spcAft>
              <a:buFont typeface="Arial" panose="020B0604020202020204" pitchFamily="34" charset="0"/>
              <a:buChar char="•"/>
            </a:pPr>
            <a:r>
              <a:rPr lang="en-US" dirty="0" smtClean="0">
                <a:solidFill>
                  <a:srgbClr val="443D3E"/>
                </a:solidFill>
              </a:rPr>
              <a:t>Found on the respiratory therapy ICU documentation.</a:t>
            </a:r>
          </a:p>
          <a:p>
            <a:pPr marL="742950" lvl="1" indent="-285750">
              <a:spcAft>
                <a:spcPts val="600"/>
              </a:spcAft>
              <a:buFont typeface="Arial" panose="020B0604020202020204" pitchFamily="34" charset="0"/>
              <a:buChar char="•"/>
            </a:pPr>
            <a:r>
              <a:rPr lang="en-US" dirty="0" smtClean="0">
                <a:solidFill>
                  <a:srgbClr val="443D3E"/>
                </a:solidFill>
              </a:rPr>
              <a:t>Again, both inspired and expired tidal volume may be documented.  </a:t>
            </a:r>
            <a:r>
              <a:rPr lang="en-US" b="1" dirty="0" smtClean="0">
                <a:solidFill>
                  <a:srgbClr val="443D3E"/>
                </a:solidFill>
              </a:rPr>
              <a:t>If so, abstract the inspired volume</a:t>
            </a:r>
            <a:r>
              <a:rPr lang="en-US" dirty="0" smtClean="0">
                <a:solidFill>
                  <a:srgbClr val="443D3E"/>
                </a:solidFill>
              </a:rPr>
              <a:t>, as this value is indicative of the size of the breath delivered to the patient. </a:t>
            </a:r>
          </a:p>
        </p:txBody>
      </p:sp>
      <p:sp>
        <p:nvSpPr>
          <p:cNvPr id="4" name="TextBox 3"/>
          <p:cNvSpPr txBox="1"/>
          <p:nvPr/>
        </p:nvSpPr>
        <p:spPr>
          <a:xfrm>
            <a:off x="114300" y="123825"/>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7" name="TextBox 6"/>
          <p:cNvSpPr txBox="1"/>
          <p:nvPr/>
        </p:nvSpPr>
        <p:spPr>
          <a:xfrm>
            <a:off x="609600" y="84838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Postoperative Data Elements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6" y="1447800"/>
            <a:ext cx="8936369"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905000" y="3886200"/>
            <a:ext cx="21336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229600" y="3886200"/>
            <a:ext cx="7620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33600" y="5562600"/>
            <a:ext cx="4572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382000" y="5562600"/>
            <a:ext cx="4572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8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1"/>
                                        </p:tgtEl>
                                        <p:attrNameLst>
                                          <p:attrName>ppt_x</p:attrName>
                                        </p:attrNameLst>
                                      </p:cBhvr>
                                      <p:tavLst>
                                        <p:tav tm="0">
                                          <p:val>
                                            <p:strVal val="ppt_x"/>
                                          </p:val>
                                        </p:tav>
                                        <p:tav tm="100000">
                                          <p:val>
                                            <p:strVal val="ppt_x"/>
                                          </p:val>
                                        </p:tav>
                                      </p:tavLst>
                                    </p:anim>
                                    <p:anim calcmode="lin" valueType="num">
                                      <p:cBhvr additive="base">
                                        <p:cTn id="45" dur="500"/>
                                        <p:tgtEl>
                                          <p:spTgt spid="11"/>
                                        </p:tgtEl>
                                        <p:attrNameLst>
                                          <p:attrName>ppt_y</p:attrName>
                                        </p:attrNameLst>
                                      </p:cBhvr>
                                      <p:tavLst>
                                        <p:tav tm="0">
                                          <p:val>
                                            <p:strVal val="ppt_y"/>
                                          </p:val>
                                        </p:tav>
                                        <p:tav tm="100000">
                                          <p:val>
                                            <p:strVal val="1+ppt_h/2"/>
                                          </p:val>
                                        </p:tav>
                                      </p:tavLst>
                                    </p:anim>
                                    <p:set>
                                      <p:cBhvr>
                                        <p:cTn id="46" dur="1" fill="hold">
                                          <p:stCondLst>
                                            <p:cond delay="499"/>
                                          </p:stCondLst>
                                        </p:cTn>
                                        <p:tgtEl>
                                          <p:spTgt spid="1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1" grpId="0" animBg="1"/>
      <p:bldP spid="11"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7" name="TextBox 6"/>
          <p:cNvSpPr txBox="1"/>
          <p:nvPr/>
        </p:nvSpPr>
        <p:spPr>
          <a:xfrm>
            <a:off x="609600" y="106680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Postoperative Data Elements</a:t>
            </a:r>
          </a:p>
        </p:txBody>
      </p:sp>
      <p:sp>
        <p:nvSpPr>
          <p:cNvPr id="8" name="TextBox 7"/>
          <p:cNvSpPr txBox="1"/>
          <p:nvPr/>
        </p:nvSpPr>
        <p:spPr>
          <a:xfrm>
            <a:off x="266700" y="1752600"/>
            <a:ext cx="8610600" cy="427809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200" b="1" dirty="0" smtClean="0">
                <a:solidFill>
                  <a:srgbClr val="443D3E"/>
                </a:solidFill>
              </a:rPr>
              <a:t>Daily Assessment of oral care with CHG</a:t>
            </a:r>
          </a:p>
          <a:p>
            <a:pPr marL="742950" lvl="1" indent="-285750">
              <a:spcAft>
                <a:spcPts val="600"/>
              </a:spcAft>
              <a:buFont typeface="Arial" panose="020B0604020202020204" pitchFamily="34" charset="0"/>
              <a:buChar char="•"/>
            </a:pPr>
            <a:r>
              <a:rPr lang="en-US" sz="2200" dirty="0" smtClean="0">
                <a:solidFill>
                  <a:srgbClr val="443D3E"/>
                </a:solidFill>
              </a:rPr>
              <a:t>Chlorhexidine is a medication and should be documented on the MAR.</a:t>
            </a:r>
          </a:p>
          <a:p>
            <a:pPr marL="742950" lvl="1" indent="-285750">
              <a:spcAft>
                <a:spcPts val="600"/>
              </a:spcAft>
              <a:buFont typeface="Arial" panose="020B0604020202020204" pitchFamily="34" charset="0"/>
              <a:buChar char="•"/>
            </a:pPr>
            <a:r>
              <a:rPr lang="en-US" sz="2200" dirty="0" smtClean="0">
                <a:solidFill>
                  <a:srgbClr val="443D3E"/>
                </a:solidFill>
              </a:rPr>
              <a:t>May also be found in the ICU nursing notes or 24 hour flow sheet.</a:t>
            </a:r>
            <a:endParaRPr lang="en-US" sz="2200" dirty="0">
              <a:solidFill>
                <a:srgbClr val="443D3E"/>
              </a:solidFill>
            </a:endParaRPr>
          </a:p>
          <a:p>
            <a:pPr marL="285750" indent="-285750">
              <a:spcAft>
                <a:spcPts val="600"/>
              </a:spcAft>
              <a:buFont typeface="Arial" panose="020B0604020202020204" pitchFamily="34" charset="0"/>
              <a:buChar char="•"/>
            </a:pPr>
            <a:r>
              <a:rPr lang="en-US" sz="2200" b="1" dirty="0" smtClean="0">
                <a:solidFill>
                  <a:srgbClr val="443D3E"/>
                </a:solidFill>
              </a:rPr>
              <a:t>Daily SAT</a:t>
            </a:r>
          </a:p>
          <a:p>
            <a:pPr marL="742950" lvl="1" indent="-285750">
              <a:spcAft>
                <a:spcPts val="600"/>
              </a:spcAft>
              <a:buFont typeface="Arial" panose="020B0604020202020204" pitchFamily="34" charset="0"/>
              <a:buChar char="•"/>
            </a:pPr>
            <a:r>
              <a:rPr lang="en-US" sz="2200" dirty="0" smtClean="0">
                <a:solidFill>
                  <a:srgbClr val="443D3E"/>
                </a:solidFill>
              </a:rPr>
              <a:t>Hourly infusion documentation, MAR, nursing notes, progress notes.</a:t>
            </a:r>
          </a:p>
          <a:p>
            <a:pPr marL="285750" indent="-285750">
              <a:spcAft>
                <a:spcPts val="600"/>
              </a:spcAft>
              <a:buFont typeface="Arial" panose="020B0604020202020204" pitchFamily="34" charset="0"/>
              <a:buChar char="•"/>
            </a:pPr>
            <a:r>
              <a:rPr lang="en-US" sz="2200" b="1" dirty="0">
                <a:solidFill>
                  <a:srgbClr val="443D3E"/>
                </a:solidFill>
              </a:rPr>
              <a:t>Daily </a:t>
            </a:r>
            <a:r>
              <a:rPr lang="en-US" sz="2200" b="1" dirty="0" smtClean="0">
                <a:solidFill>
                  <a:srgbClr val="443D3E"/>
                </a:solidFill>
              </a:rPr>
              <a:t>SBT</a:t>
            </a:r>
          </a:p>
          <a:p>
            <a:pPr marL="742950" lvl="1" indent="-285750">
              <a:spcAft>
                <a:spcPts val="600"/>
              </a:spcAft>
              <a:buFont typeface="Arial" panose="020B0604020202020204" pitchFamily="34" charset="0"/>
              <a:buChar char="•"/>
            </a:pPr>
            <a:r>
              <a:rPr lang="en-US" sz="2200" dirty="0" smtClean="0">
                <a:solidFill>
                  <a:srgbClr val="443D3E"/>
                </a:solidFill>
              </a:rPr>
              <a:t>Respiratory therapy documentation, nursing notes, progress notes.</a:t>
            </a:r>
            <a:endParaRPr lang="en-US" sz="2200" dirty="0">
              <a:solidFill>
                <a:srgbClr val="443D3E"/>
              </a:solidFill>
            </a:endParaRPr>
          </a:p>
        </p:txBody>
      </p:sp>
      <p:sp>
        <p:nvSpPr>
          <p:cNvPr id="2" name="Rectangle 1"/>
          <p:cNvSpPr/>
          <p:nvPr/>
        </p:nvSpPr>
        <p:spPr>
          <a:xfrm>
            <a:off x="114300" y="1707932"/>
            <a:ext cx="8915400" cy="449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200400"/>
            <a:ext cx="50863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257800"/>
            <a:ext cx="80486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828800"/>
            <a:ext cx="53625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979519" y="3797051"/>
            <a:ext cx="914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410200" y="2383382"/>
            <a:ext cx="914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362200" y="5737007"/>
            <a:ext cx="0" cy="6542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315200" y="5737007"/>
            <a:ext cx="0" cy="6542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1828800"/>
            <a:ext cx="80486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3095624"/>
            <a:ext cx="82677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9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124"/>
                                        </p:tgtEl>
                                      </p:cBhvr>
                                    </p:animEffect>
                                    <p:set>
                                      <p:cBhvr>
                                        <p:cTn id="35" dur="1" fill="hold">
                                          <p:stCondLst>
                                            <p:cond delay="499"/>
                                          </p:stCondLst>
                                        </p:cTn>
                                        <p:tgtEl>
                                          <p:spTgt spid="51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122"/>
                                        </p:tgtEl>
                                      </p:cBhvr>
                                    </p:animEffect>
                                    <p:set>
                                      <p:cBhvr>
                                        <p:cTn id="38" dur="1" fill="hold">
                                          <p:stCondLst>
                                            <p:cond delay="499"/>
                                          </p:stCondLst>
                                        </p:cTn>
                                        <p:tgtEl>
                                          <p:spTgt spid="512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123"/>
                                        </p:tgtEl>
                                      </p:cBhvr>
                                    </p:animEffect>
                                    <p:set>
                                      <p:cBhvr>
                                        <p:cTn id="41" dur="1" fill="hold">
                                          <p:stCondLst>
                                            <p:cond delay="499"/>
                                          </p:stCondLst>
                                        </p:cTn>
                                        <p:tgtEl>
                                          <p:spTgt spid="51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126"/>
                                        </p:tgtEl>
                                        <p:attrNameLst>
                                          <p:attrName>style.visibility</p:attrName>
                                        </p:attrNameLst>
                                      </p:cBhvr>
                                      <p:to>
                                        <p:strVal val="visible"/>
                                      </p:to>
                                    </p:set>
                                    <p:animEffect transition="in" filter="fade">
                                      <p:cBhvr>
                                        <p:cTn id="58" dur="500"/>
                                        <p:tgtEl>
                                          <p:spTgt spid="51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26"/>
                                        </p:tgtEl>
                                      </p:cBhvr>
                                    </p:animEffect>
                                    <p:set>
                                      <p:cBhvr>
                                        <p:cTn id="63" dur="1" fill="hold">
                                          <p:stCondLst>
                                            <p:cond delay="499"/>
                                          </p:stCondLst>
                                        </p:cTn>
                                        <p:tgtEl>
                                          <p:spTgt spid="512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127"/>
                                        </p:tgtEl>
                                        <p:attrNameLst>
                                          <p:attrName>style.visibility</p:attrName>
                                        </p:attrNameLst>
                                      </p:cBhvr>
                                      <p:to>
                                        <p:strVal val="visible"/>
                                      </p:to>
                                    </p:set>
                                    <p:animEffect transition="in" filter="fade">
                                      <p:cBhvr>
                                        <p:cTn id="68" dur="500"/>
                                        <p:tgtEl>
                                          <p:spTgt spid="51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127"/>
                                        </p:tgtEl>
                                      </p:cBhvr>
                                    </p:animEffect>
                                    <p:set>
                                      <p:cBhvr>
                                        <p:cTn id="73" dur="1" fill="hold">
                                          <p:stCondLst>
                                            <p:cond delay="499"/>
                                          </p:stCondLst>
                                        </p:cTn>
                                        <p:tgtEl>
                                          <p:spTgt spid="5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324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111" t="6350" r="8021" b="3188"/>
          <a:stretch/>
        </p:blipFill>
        <p:spPr>
          <a:xfrm>
            <a:off x="304800" y="609600"/>
            <a:ext cx="3657600" cy="4986674"/>
          </a:xfrm>
          <a:prstGeom prst="rect">
            <a:avLst/>
          </a:prstGeom>
        </p:spPr>
      </p:pic>
      <p:sp>
        <p:nvSpPr>
          <p:cNvPr id="8" name="TextBox 4"/>
          <p:cNvSpPr txBox="1"/>
          <p:nvPr/>
        </p:nvSpPr>
        <p:spPr>
          <a:xfrm>
            <a:off x="76200" y="6096000"/>
            <a:ext cx="12192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smtClean="0">
                <a:solidFill>
                  <a:schemeClr val="bg1">
                    <a:lumMod val="50000"/>
                  </a:schemeClr>
                </a:solidFill>
              </a:rPr>
              <a:t>©2012 James Archer</a:t>
            </a:r>
            <a:endParaRPr lang="en-US" sz="800" i="1" dirty="0">
              <a:solidFill>
                <a:schemeClr val="bg1">
                  <a:lumMod val="50000"/>
                </a:schemeClr>
              </a:solidFill>
            </a:endParaRPr>
          </a:p>
        </p:txBody>
      </p:sp>
      <p:sp>
        <p:nvSpPr>
          <p:cNvPr id="9" name="TextBox 8"/>
          <p:cNvSpPr txBox="1"/>
          <p:nvPr/>
        </p:nvSpPr>
        <p:spPr>
          <a:xfrm>
            <a:off x="4114800" y="1447800"/>
            <a:ext cx="4648200" cy="3662541"/>
          </a:xfrm>
          <a:prstGeom prst="rect">
            <a:avLst/>
          </a:prstGeom>
          <a:noFill/>
        </p:spPr>
        <p:txBody>
          <a:bodyPr wrap="square" rtlCol="0">
            <a:spAutoFit/>
          </a:bodyPr>
          <a:lstStyle/>
          <a:p>
            <a:pPr algn="ctr"/>
            <a:r>
              <a:rPr lang="en-US" sz="2400" b="1" dirty="0" smtClean="0">
                <a:solidFill>
                  <a:schemeClr val="accent4">
                    <a:lumMod val="40000"/>
                    <a:lumOff val="60000"/>
                  </a:schemeClr>
                </a:solidFill>
              </a:rPr>
              <a:t>Objectives:</a:t>
            </a:r>
          </a:p>
          <a:p>
            <a:pPr algn="ctr"/>
            <a:endParaRPr lang="en-US" sz="2400" b="1" dirty="0" smtClean="0">
              <a:solidFill>
                <a:schemeClr val="accent4">
                  <a:lumMod val="40000"/>
                  <a:lumOff val="60000"/>
                </a:schemeClr>
              </a:solidFill>
            </a:endParaRPr>
          </a:p>
          <a:p>
            <a:pPr marL="342900" indent="-342900">
              <a:buFont typeface="+mj-lt"/>
              <a:buAutoNum type="arabicPeriod"/>
            </a:pPr>
            <a:r>
              <a:rPr lang="en-US" sz="2400" dirty="0" smtClean="0">
                <a:solidFill>
                  <a:schemeClr val="accent4">
                    <a:lumMod val="40000"/>
                    <a:lumOff val="60000"/>
                  </a:schemeClr>
                </a:solidFill>
              </a:rPr>
              <a:t>Discuss the clinical terms included in the pneumonia prevention data collection.</a:t>
            </a:r>
          </a:p>
          <a:p>
            <a:pPr marL="342900" indent="-342900">
              <a:buFont typeface="+mj-lt"/>
              <a:buAutoNum type="arabicPeriod"/>
            </a:pPr>
            <a:endParaRPr lang="en-US" sz="2400" dirty="0" smtClean="0">
              <a:solidFill>
                <a:schemeClr val="accent4">
                  <a:lumMod val="40000"/>
                  <a:lumOff val="60000"/>
                </a:schemeClr>
              </a:solidFill>
            </a:endParaRPr>
          </a:p>
          <a:p>
            <a:pPr marL="342900" indent="-342900">
              <a:buFont typeface="+mj-lt"/>
              <a:buAutoNum type="arabicPeriod"/>
            </a:pPr>
            <a:r>
              <a:rPr lang="en-US" sz="2400" dirty="0" smtClean="0">
                <a:solidFill>
                  <a:schemeClr val="accent4">
                    <a:lumMod val="40000"/>
                    <a:lumOff val="60000"/>
                  </a:schemeClr>
                </a:solidFill>
              </a:rPr>
              <a:t>Pneumonia prevention data collection tips: where to look in the EMR</a:t>
            </a:r>
          </a:p>
          <a:p>
            <a:endParaRPr lang="en-US" sz="1600" dirty="0" smtClean="0">
              <a:solidFill>
                <a:schemeClr val="accent4">
                  <a:lumMod val="60000"/>
                  <a:lumOff val="40000"/>
                </a:schemeClr>
              </a:solidFill>
            </a:endParaRPr>
          </a:p>
        </p:txBody>
      </p:sp>
    </p:spTree>
    <p:extLst>
      <p:ext uri="{BB962C8B-B14F-4D97-AF65-F5344CB8AC3E}">
        <p14:creationId xmlns:p14="http://schemas.microsoft.com/office/powerpoint/2010/main" val="226465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7" name="TextBox 6"/>
          <p:cNvSpPr txBox="1"/>
          <p:nvPr/>
        </p:nvSpPr>
        <p:spPr>
          <a:xfrm>
            <a:off x="609600" y="99060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Postoperative Data Elements</a:t>
            </a:r>
          </a:p>
        </p:txBody>
      </p:sp>
      <p:sp>
        <p:nvSpPr>
          <p:cNvPr id="8" name="TextBox 7"/>
          <p:cNvSpPr txBox="1"/>
          <p:nvPr/>
        </p:nvSpPr>
        <p:spPr>
          <a:xfrm>
            <a:off x="266700" y="1676400"/>
            <a:ext cx="8610600" cy="450892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200" b="1" dirty="0" smtClean="0">
                <a:solidFill>
                  <a:srgbClr val="443D3E"/>
                </a:solidFill>
              </a:rPr>
              <a:t>Subglottic Suctioning</a:t>
            </a:r>
          </a:p>
          <a:p>
            <a:pPr marL="742950" lvl="1" indent="-285750">
              <a:spcAft>
                <a:spcPts val="600"/>
              </a:spcAft>
              <a:buFont typeface="Arial" panose="020B0604020202020204" pitchFamily="34" charset="0"/>
              <a:buChar char="•"/>
            </a:pPr>
            <a:r>
              <a:rPr lang="en-US" sz="2200" dirty="0" smtClean="0">
                <a:solidFill>
                  <a:srgbClr val="443D3E"/>
                </a:solidFill>
              </a:rPr>
              <a:t>Documentation of type of ETT can be found in anesthesia charting, nursing notes, or hourly ICU documentation.</a:t>
            </a:r>
            <a:endParaRPr lang="en-US" sz="2200" dirty="0">
              <a:solidFill>
                <a:srgbClr val="443D3E"/>
              </a:solidFill>
            </a:endParaRPr>
          </a:p>
          <a:p>
            <a:pPr marL="285750" indent="-285750">
              <a:spcAft>
                <a:spcPts val="600"/>
              </a:spcAft>
              <a:buFont typeface="Arial" panose="020B0604020202020204" pitchFamily="34" charset="0"/>
              <a:buChar char="•"/>
            </a:pPr>
            <a:r>
              <a:rPr lang="en-US" sz="2200" b="1" dirty="0" smtClean="0">
                <a:solidFill>
                  <a:srgbClr val="443D3E"/>
                </a:solidFill>
              </a:rPr>
              <a:t>Reason for Reintubation</a:t>
            </a:r>
          </a:p>
          <a:p>
            <a:pPr marL="742950" lvl="1" indent="-285750">
              <a:spcAft>
                <a:spcPts val="600"/>
              </a:spcAft>
              <a:buFont typeface="Arial" panose="020B0604020202020204" pitchFamily="34" charset="0"/>
              <a:buChar char="•"/>
            </a:pPr>
            <a:r>
              <a:rPr lang="en-US" sz="2200" dirty="0" smtClean="0">
                <a:solidFill>
                  <a:srgbClr val="443D3E"/>
                </a:solidFill>
              </a:rPr>
              <a:t>Progress notes, nursing notes, anesthesia notes.</a:t>
            </a:r>
          </a:p>
          <a:p>
            <a:pPr marL="285750" indent="-285750">
              <a:spcAft>
                <a:spcPts val="600"/>
              </a:spcAft>
              <a:buFont typeface="Arial" panose="020B0604020202020204" pitchFamily="34" charset="0"/>
              <a:buChar char="•"/>
            </a:pPr>
            <a:r>
              <a:rPr lang="en-US" sz="2200" b="1" dirty="0" smtClean="0">
                <a:solidFill>
                  <a:srgbClr val="443D3E"/>
                </a:solidFill>
              </a:rPr>
              <a:t>Time to Chair</a:t>
            </a:r>
          </a:p>
          <a:p>
            <a:pPr marL="742950" lvl="1" indent="-285750">
              <a:spcAft>
                <a:spcPts val="600"/>
              </a:spcAft>
              <a:buFont typeface="Arial" panose="020B0604020202020204" pitchFamily="34" charset="0"/>
              <a:buChar char="•"/>
            </a:pPr>
            <a:r>
              <a:rPr lang="en-US" sz="2200" dirty="0" smtClean="0">
                <a:solidFill>
                  <a:srgbClr val="443D3E"/>
                </a:solidFill>
              </a:rPr>
              <a:t>Hourly nursing documentation, physical therapy notes.</a:t>
            </a:r>
          </a:p>
          <a:p>
            <a:pPr marL="285750" indent="-285750">
              <a:spcAft>
                <a:spcPts val="600"/>
              </a:spcAft>
              <a:buFont typeface="Arial" panose="020B0604020202020204" pitchFamily="34" charset="0"/>
              <a:buChar char="•"/>
            </a:pPr>
            <a:r>
              <a:rPr lang="en-US" sz="2200" b="1" dirty="0" smtClean="0">
                <a:solidFill>
                  <a:srgbClr val="443D3E"/>
                </a:solidFill>
              </a:rPr>
              <a:t>Time to Ambulation / Ambulation &gt;150 feet</a:t>
            </a:r>
            <a:endParaRPr lang="en-US" sz="2200" b="1" dirty="0">
              <a:solidFill>
                <a:srgbClr val="443D3E"/>
              </a:solidFill>
            </a:endParaRPr>
          </a:p>
          <a:p>
            <a:pPr marL="742950" lvl="1" indent="-285750">
              <a:spcAft>
                <a:spcPts val="600"/>
              </a:spcAft>
              <a:buFont typeface="Arial" panose="020B0604020202020204" pitchFamily="34" charset="0"/>
              <a:buChar char="•"/>
            </a:pPr>
            <a:r>
              <a:rPr lang="en-US" sz="2200" dirty="0" smtClean="0">
                <a:solidFill>
                  <a:srgbClr val="443D3E"/>
                </a:solidFill>
              </a:rPr>
              <a:t>Hourly nursing documentation, physical therapy notes.</a:t>
            </a:r>
          </a:p>
          <a:p>
            <a:pPr marL="285750" indent="-285750">
              <a:spcAft>
                <a:spcPts val="600"/>
              </a:spcAft>
              <a:buFont typeface="Arial" panose="020B0604020202020204" pitchFamily="34" charset="0"/>
              <a:buChar char="•"/>
            </a:pPr>
            <a:r>
              <a:rPr lang="en-US" sz="2200" b="1" dirty="0" smtClean="0">
                <a:solidFill>
                  <a:srgbClr val="443D3E"/>
                </a:solidFill>
              </a:rPr>
              <a:t>Bronchodilator Use</a:t>
            </a:r>
            <a:endParaRPr lang="en-US" sz="2200" b="1" dirty="0">
              <a:solidFill>
                <a:srgbClr val="443D3E"/>
              </a:solidFill>
            </a:endParaRPr>
          </a:p>
          <a:p>
            <a:pPr marL="742950" lvl="1" indent="-285750">
              <a:spcAft>
                <a:spcPts val="600"/>
              </a:spcAft>
              <a:buFont typeface="Arial" panose="020B0604020202020204" pitchFamily="34" charset="0"/>
              <a:buChar char="•"/>
            </a:pPr>
            <a:r>
              <a:rPr lang="en-US" sz="2200" dirty="0" smtClean="0">
                <a:solidFill>
                  <a:srgbClr val="443D3E"/>
                </a:solidFill>
              </a:rPr>
              <a:t>MAR, respiratory therapy notes.</a:t>
            </a:r>
            <a:endParaRPr lang="en-US" sz="2200" dirty="0">
              <a:solidFill>
                <a:srgbClr val="443D3E"/>
              </a:solidFill>
            </a:endParaRPr>
          </a:p>
        </p:txBody>
      </p:sp>
      <p:sp>
        <p:nvSpPr>
          <p:cNvPr id="5" name="Rectangle 4"/>
          <p:cNvSpPr/>
          <p:nvPr/>
        </p:nvSpPr>
        <p:spPr>
          <a:xfrm>
            <a:off x="114300" y="1707932"/>
            <a:ext cx="8915400" cy="449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52"/>
          <a:stretch/>
        </p:blipFill>
        <p:spPr bwMode="auto">
          <a:xfrm>
            <a:off x="249162" y="1751166"/>
            <a:ext cx="8645677" cy="18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584602"/>
            <a:ext cx="609600" cy="1524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82374" y="3086465"/>
            <a:ext cx="609600" cy="1524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4348"/>
          <a:stretch/>
        </p:blipFill>
        <p:spPr bwMode="auto">
          <a:xfrm>
            <a:off x="657225" y="3765430"/>
            <a:ext cx="7829550" cy="240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781175"/>
            <a:ext cx="86391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334000" y="4114800"/>
            <a:ext cx="21336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896100" y="3422802"/>
            <a:ext cx="21336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1838325"/>
            <a:ext cx="54102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6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147"/>
                                        </p:tgtEl>
                                      </p:cBhvr>
                                    </p:animEffect>
                                    <p:set>
                                      <p:cBhvr>
                                        <p:cTn id="26" dur="1" fill="hold">
                                          <p:stCondLst>
                                            <p:cond delay="499"/>
                                          </p:stCondLst>
                                        </p:cTn>
                                        <p:tgtEl>
                                          <p:spTgt spid="614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148"/>
                                        </p:tgtEl>
                                      </p:cBhvr>
                                    </p:animEffect>
                                    <p:set>
                                      <p:cBhvr>
                                        <p:cTn id="35" dur="1" fill="hold">
                                          <p:stCondLst>
                                            <p:cond delay="499"/>
                                          </p:stCondLst>
                                        </p:cTn>
                                        <p:tgtEl>
                                          <p:spTgt spid="614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49"/>
                                        </p:tgtEl>
                                        <p:attrNameLst>
                                          <p:attrName>style.visibility</p:attrName>
                                        </p:attrNameLst>
                                      </p:cBhvr>
                                      <p:to>
                                        <p:strVal val="visible"/>
                                      </p:to>
                                    </p:set>
                                    <p:animEffect transition="in" filter="fade">
                                      <p:cBhvr>
                                        <p:cTn id="40" dur="500"/>
                                        <p:tgtEl>
                                          <p:spTgt spid="61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6149"/>
                                        </p:tgtEl>
                                      </p:cBhvr>
                                    </p:animEffect>
                                    <p:set>
                                      <p:cBhvr>
                                        <p:cTn id="51" dur="1" fill="hold">
                                          <p:stCondLst>
                                            <p:cond delay="499"/>
                                          </p:stCondLst>
                                        </p:cTn>
                                        <p:tgtEl>
                                          <p:spTgt spid="614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50"/>
                                        </p:tgtEl>
                                        <p:attrNameLst>
                                          <p:attrName>style.visibility</p:attrName>
                                        </p:attrNameLst>
                                      </p:cBhvr>
                                      <p:to>
                                        <p:strVal val="visible"/>
                                      </p:to>
                                    </p:set>
                                    <p:animEffect transition="in" filter="fade">
                                      <p:cBhvr>
                                        <p:cTn id="6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9" grpId="0" animBg="1"/>
      <p:bldP spid="9"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
            <a:ext cx="8915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solidFill>
                  <a:schemeClr val="tx2">
                    <a:lumMod val="75000"/>
                  </a:schemeClr>
                </a:solidFill>
              </a:rPr>
              <a:t>Now, Where do I Find This Stuff?</a:t>
            </a:r>
          </a:p>
        </p:txBody>
      </p:sp>
      <p:sp>
        <p:nvSpPr>
          <p:cNvPr id="7" name="TextBox 6"/>
          <p:cNvSpPr txBox="1"/>
          <p:nvPr/>
        </p:nvSpPr>
        <p:spPr>
          <a:xfrm>
            <a:off x="609600" y="990600"/>
            <a:ext cx="79248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schemeClr val="tx2">
                    <a:lumMod val="75000"/>
                  </a:schemeClr>
                </a:solidFill>
              </a:rPr>
              <a:t>Postoperative Data Elements</a:t>
            </a:r>
          </a:p>
        </p:txBody>
      </p:sp>
      <p:sp>
        <p:nvSpPr>
          <p:cNvPr id="8" name="TextBox 7"/>
          <p:cNvSpPr txBox="1"/>
          <p:nvPr/>
        </p:nvSpPr>
        <p:spPr>
          <a:xfrm>
            <a:off x="229486" y="1676400"/>
            <a:ext cx="8610600" cy="450892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200" b="1" dirty="0" smtClean="0">
                <a:solidFill>
                  <a:srgbClr val="443D3E"/>
                </a:solidFill>
              </a:rPr>
              <a:t>Subglottic Suctioning</a:t>
            </a:r>
          </a:p>
          <a:p>
            <a:pPr marL="742950" lvl="1" indent="-285750">
              <a:spcAft>
                <a:spcPts val="600"/>
              </a:spcAft>
              <a:buFont typeface="Arial" panose="020B0604020202020204" pitchFamily="34" charset="0"/>
              <a:buChar char="•"/>
            </a:pPr>
            <a:r>
              <a:rPr lang="en-US" sz="2200" dirty="0" smtClean="0">
                <a:solidFill>
                  <a:srgbClr val="443D3E"/>
                </a:solidFill>
              </a:rPr>
              <a:t>Documentation of type of ETT can be found in anesthesia charting, nursing notes, or hourly ICU documentation.</a:t>
            </a:r>
            <a:endParaRPr lang="en-US" sz="2200" dirty="0">
              <a:solidFill>
                <a:srgbClr val="443D3E"/>
              </a:solidFill>
            </a:endParaRPr>
          </a:p>
          <a:p>
            <a:pPr marL="285750" indent="-285750">
              <a:spcAft>
                <a:spcPts val="600"/>
              </a:spcAft>
              <a:buFont typeface="Arial" panose="020B0604020202020204" pitchFamily="34" charset="0"/>
              <a:buChar char="•"/>
            </a:pPr>
            <a:r>
              <a:rPr lang="en-US" sz="2200" b="1" dirty="0" smtClean="0">
                <a:solidFill>
                  <a:srgbClr val="443D3E"/>
                </a:solidFill>
              </a:rPr>
              <a:t>Reason for Reintubation</a:t>
            </a:r>
          </a:p>
          <a:p>
            <a:pPr marL="742950" lvl="1" indent="-285750">
              <a:spcAft>
                <a:spcPts val="600"/>
              </a:spcAft>
              <a:buFont typeface="Arial" panose="020B0604020202020204" pitchFamily="34" charset="0"/>
              <a:buChar char="•"/>
            </a:pPr>
            <a:r>
              <a:rPr lang="en-US" sz="2200" dirty="0" smtClean="0">
                <a:solidFill>
                  <a:srgbClr val="443D3E"/>
                </a:solidFill>
              </a:rPr>
              <a:t>Progress notes, nursing notes, anesthesia notes.</a:t>
            </a:r>
          </a:p>
          <a:p>
            <a:pPr marL="285750" indent="-285750">
              <a:spcAft>
                <a:spcPts val="600"/>
              </a:spcAft>
              <a:buFont typeface="Arial" panose="020B0604020202020204" pitchFamily="34" charset="0"/>
              <a:buChar char="•"/>
            </a:pPr>
            <a:r>
              <a:rPr lang="en-US" sz="2200" b="1" dirty="0" smtClean="0">
                <a:solidFill>
                  <a:srgbClr val="443D3E"/>
                </a:solidFill>
              </a:rPr>
              <a:t>Time to Chair</a:t>
            </a:r>
          </a:p>
          <a:p>
            <a:pPr marL="742950" lvl="1" indent="-285750">
              <a:spcAft>
                <a:spcPts val="600"/>
              </a:spcAft>
              <a:buFont typeface="Arial" panose="020B0604020202020204" pitchFamily="34" charset="0"/>
              <a:buChar char="•"/>
            </a:pPr>
            <a:r>
              <a:rPr lang="en-US" sz="2200" dirty="0" smtClean="0">
                <a:solidFill>
                  <a:srgbClr val="443D3E"/>
                </a:solidFill>
              </a:rPr>
              <a:t>Hourly nursing documentation, physical therapy notes.</a:t>
            </a:r>
          </a:p>
          <a:p>
            <a:pPr marL="285750" indent="-285750">
              <a:spcAft>
                <a:spcPts val="600"/>
              </a:spcAft>
              <a:buFont typeface="Arial" panose="020B0604020202020204" pitchFamily="34" charset="0"/>
              <a:buChar char="•"/>
            </a:pPr>
            <a:r>
              <a:rPr lang="en-US" sz="2200" b="1" dirty="0" smtClean="0">
                <a:solidFill>
                  <a:srgbClr val="443D3E"/>
                </a:solidFill>
              </a:rPr>
              <a:t>Time to Ambulation / Ambulation &gt;150 feet</a:t>
            </a:r>
            <a:endParaRPr lang="en-US" sz="2200" b="1" dirty="0">
              <a:solidFill>
                <a:srgbClr val="443D3E"/>
              </a:solidFill>
            </a:endParaRPr>
          </a:p>
          <a:p>
            <a:pPr marL="742950" lvl="1" indent="-285750">
              <a:spcAft>
                <a:spcPts val="600"/>
              </a:spcAft>
              <a:buFont typeface="Arial" panose="020B0604020202020204" pitchFamily="34" charset="0"/>
              <a:buChar char="•"/>
            </a:pPr>
            <a:r>
              <a:rPr lang="en-US" sz="2200" dirty="0" smtClean="0">
                <a:solidFill>
                  <a:srgbClr val="443D3E"/>
                </a:solidFill>
              </a:rPr>
              <a:t>Hourly nursing documentation, physical therapy notes.</a:t>
            </a:r>
          </a:p>
          <a:p>
            <a:pPr marL="285750" indent="-285750">
              <a:spcAft>
                <a:spcPts val="600"/>
              </a:spcAft>
              <a:buFont typeface="Arial" panose="020B0604020202020204" pitchFamily="34" charset="0"/>
              <a:buChar char="•"/>
            </a:pPr>
            <a:r>
              <a:rPr lang="en-US" sz="2200" b="1" dirty="0" smtClean="0">
                <a:solidFill>
                  <a:srgbClr val="443D3E"/>
                </a:solidFill>
              </a:rPr>
              <a:t>Bronchodilator Use</a:t>
            </a:r>
            <a:endParaRPr lang="en-US" sz="2200" b="1" dirty="0">
              <a:solidFill>
                <a:srgbClr val="443D3E"/>
              </a:solidFill>
            </a:endParaRPr>
          </a:p>
          <a:p>
            <a:pPr marL="742950" lvl="1" indent="-285750">
              <a:spcAft>
                <a:spcPts val="600"/>
              </a:spcAft>
              <a:buFont typeface="Arial" panose="020B0604020202020204" pitchFamily="34" charset="0"/>
              <a:buChar char="•"/>
            </a:pPr>
            <a:r>
              <a:rPr lang="en-US" sz="2200" dirty="0" smtClean="0">
                <a:solidFill>
                  <a:srgbClr val="443D3E"/>
                </a:solidFill>
              </a:rPr>
              <a:t>MAR, respiratory therapy notes.</a:t>
            </a:r>
            <a:endParaRPr lang="en-US" sz="2200" dirty="0">
              <a:solidFill>
                <a:srgbClr val="443D3E"/>
              </a:solidFill>
            </a:endParaRPr>
          </a:p>
        </p:txBody>
      </p:sp>
    </p:spTree>
    <p:extLst>
      <p:ext uri="{BB962C8B-B14F-4D97-AF65-F5344CB8AC3E}">
        <p14:creationId xmlns:p14="http://schemas.microsoft.com/office/powerpoint/2010/main" val="380312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82067"/>
            <a:ext cx="8305800" cy="5693866"/>
          </a:xfrm>
          <a:prstGeom prst="rect">
            <a:avLst/>
          </a:prstGeom>
          <a:noFill/>
        </p:spPr>
        <p:txBody>
          <a:bodyPr wrap="square" rtlCol="0">
            <a:spAutoFit/>
          </a:bodyPr>
          <a:lstStyle/>
          <a:p>
            <a:r>
              <a:rPr lang="en-US" sz="1400" dirty="0"/>
              <a:t>10. Alveoli - MMS Life Science. (</a:t>
            </a:r>
            <a:r>
              <a:rPr lang="en-US" sz="1400" dirty="0" err="1"/>
              <a:t>n.d.</a:t>
            </a:r>
            <a:r>
              <a:rPr lang="en-US" sz="1400" dirty="0"/>
              <a:t>). Retrieved February 28, 2016, from https://sites.google.com/site/igotcells/respiratory-system/11-alveoli </a:t>
            </a:r>
            <a:endParaRPr lang="en-US" sz="1400" dirty="0" smtClean="0"/>
          </a:p>
          <a:p>
            <a:endParaRPr lang="en-US" sz="1400" dirty="0"/>
          </a:p>
          <a:p>
            <a:r>
              <a:rPr lang="en-US" sz="1400" dirty="0" smtClean="0"/>
              <a:t>Both </a:t>
            </a:r>
            <a:r>
              <a:rPr lang="en-US" sz="1400" dirty="0"/>
              <a:t>Spontaneous Awakening Trials (SAT) &amp; Spontaneous Breathing Trials (SBT). (</a:t>
            </a:r>
            <a:r>
              <a:rPr lang="en-US" sz="1400" dirty="0" err="1"/>
              <a:t>n.d.</a:t>
            </a:r>
            <a:r>
              <a:rPr lang="en-US" sz="1400" dirty="0"/>
              <a:t>). Retrieved February 28, 2016, from http://www.icudelirium.org/both.html </a:t>
            </a:r>
            <a:endParaRPr lang="en-US" sz="1400" dirty="0" smtClean="0"/>
          </a:p>
          <a:p>
            <a:endParaRPr lang="en-US" sz="1400" dirty="0" smtClean="0"/>
          </a:p>
          <a:p>
            <a:r>
              <a:rPr lang="en-US" sz="1400" dirty="0" smtClean="0"/>
              <a:t>Dickinson</a:t>
            </a:r>
            <a:r>
              <a:rPr lang="en-US" sz="1400" dirty="0"/>
              <a:t>, S., &amp; </a:t>
            </a:r>
            <a:r>
              <a:rPr lang="en-US" sz="1400" dirty="0" err="1"/>
              <a:t>Zalewski</a:t>
            </a:r>
            <a:r>
              <a:rPr lang="en-US" sz="1400" dirty="0"/>
              <a:t>, C. A. (</a:t>
            </a:r>
            <a:r>
              <a:rPr lang="en-US" sz="1400" dirty="0" err="1"/>
              <a:t>n.d.</a:t>
            </a:r>
            <a:r>
              <a:rPr lang="en-US" sz="1400" dirty="0"/>
              <a:t>). Oral Care During Mechanical Ventilation - Critical for VAP Prevention. Retrieved February 28, 2016, from http://www.sccm.org/Communications/Critical-Connections/Archives/Pages/Oral-Care-During-Mechanical-Ventilation---Critical-for-VAP-Prevention.aspx </a:t>
            </a:r>
          </a:p>
          <a:p>
            <a:endParaRPr lang="en-US" sz="1400" dirty="0" smtClean="0"/>
          </a:p>
          <a:p>
            <a:r>
              <a:rPr lang="en-US" sz="1400" dirty="0" smtClean="0"/>
              <a:t>Girard</a:t>
            </a:r>
            <a:r>
              <a:rPr lang="en-US" sz="1400" dirty="0"/>
              <a:t>, T. D., Press, J. K., Fuchs, B. D., &amp; Thomason, J. W. (2008). Efficacy and safety of a paired sedation and ventilator weaning protocol for mechanically ventilated patients in intensive care (Awakening and Breathing Controlled trial): A </a:t>
            </a:r>
            <a:r>
              <a:rPr lang="en-US" sz="1400" dirty="0" err="1"/>
              <a:t>randomised</a:t>
            </a:r>
            <a:r>
              <a:rPr lang="en-US" sz="1400" dirty="0"/>
              <a:t> controlled trial. </a:t>
            </a:r>
            <a:endParaRPr lang="en-US" sz="1400" dirty="0" smtClean="0"/>
          </a:p>
          <a:p>
            <a:endParaRPr lang="en-US" sz="1400" i="1" dirty="0"/>
          </a:p>
          <a:p>
            <a:r>
              <a:rPr lang="en-US" sz="1400" i="1" dirty="0" smtClean="0"/>
              <a:t>The </a:t>
            </a:r>
            <a:r>
              <a:rPr lang="en-US" sz="1400" i="1" dirty="0"/>
              <a:t>Lancet,</a:t>
            </a:r>
            <a:r>
              <a:rPr lang="en-US" sz="1400" dirty="0"/>
              <a:t> </a:t>
            </a:r>
            <a:r>
              <a:rPr lang="en-US" sz="1400" i="1" dirty="0"/>
              <a:t>371</a:t>
            </a:r>
            <a:r>
              <a:rPr lang="en-US" sz="1400" dirty="0"/>
              <a:t>(9607), 126-134. Retrieved from http://www.thelancet.com/pdfs/journals/lancet/PIIS0140-6736(08)60105-1.pdf </a:t>
            </a:r>
          </a:p>
          <a:p>
            <a:endParaRPr lang="en-US" sz="1400" dirty="0" smtClean="0"/>
          </a:p>
          <a:p>
            <a:r>
              <a:rPr lang="en-US" sz="1400" dirty="0" smtClean="0"/>
              <a:t>Respiratory </a:t>
            </a:r>
            <a:r>
              <a:rPr lang="en-US" sz="1400" dirty="0"/>
              <a:t>PEEP. (</a:t>
            </a:r>
            <a:r>
              <a:rPr lang="en-US" sz="1400" dirty="0" err="1"/>
              <a:t>n.d.</a:t>
            </a:r>
            <a:r>
              <a:rPr lang="en-US" sz="1400" dirty="0"/>
              <a:t>). Retrieved February 28, 2016, from https://www.youtube.com/watch?v=iuUSDR4ocCY </a:t>
            </a:r>
          </a:p>
          <a:p>
            <a:endParaRPr lang="en-US" sz="1400" dirty="0" smtClean="0"/>
          </a:p>
          <a:p>
            <a:r>
              <a:rPr lang="en-US" sz="1400" dirty="0" smtClean="0"/>
              <a:t>Respiratory </a:t>
            </a:r>
            <a:r>
              <a:rPr lang="en-US" sz="1400" dirty="0"/>
              <a:t>Therapy Cave: Subglottic suctioning. (</a:t>
            </a:r>
            <a:r>
              <a:rPr lang="en-US" sz="1400" dirty="0" err="1"/>
              <a:t>n.d.</a:t>
            </a:r>
            <a:r>
              <a:rPr lang="en-US" sz="1400" dirty="0"/>
              <a:t>). Retrieved February 28, 2016, from http://respiratorytherapycave.blogspot.com/2014/06/subglottic-suctioning.html </a:t>
            </a:r>
            <a:endParaRPr lang="en-US" sz="1400" dirty="0" smtClean="0"/>
          </a:p>
          <a:p>
            <a:endParaRPr lang="en-US" sz="1400" dirty="0" smtClean="0"/>
          </a:p>
          <a:p>
            <a:r>
              <a:rPr lang="en-US" sz="1400" dirty="0" smtClean="0"/>
              <a:t>Wake </a:t>
            </a:r>
            <a:r>
              <a:rPr lang="en-US" sz="1400" dirty="0"/>
              <a:t>Up and Breathe!: An Expert Interview With Timothy D. Girard, MD, MSCI. </a:t>
            </a:r>
            <a:r>
              <a:rPr lang="en-US" sz="1400" i="1" dirty="0"/>
              <a:t>Medscape</a:t>
            </a:r>
            <a:r>
              <a:rPr lang="en-US" sz="1400" dirty="0"/>
              <a:t>. Dec 16, 2008.</a:t>
            </a:r>
            <a:endParaRPr lang="en-US" sz="1400" dirty="0" smtClean="0">
              <a:solidFill>
                <a:srgbClr val="443D3E"/>
              </a:solidFill>
            </a:endParaRPr>
          </a:p>
        </p:txBody>
      </p:sp>
    </p:spTree>
    <p:extLst>
      <p:ext uri="{BB962C8B-B14F-4D97-AF65-F5344CB8AC3E}">
        <p14:creationId xmlns:p14="http://schemas.microsoft.com/office/powerpoint/2010/main" val="163488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1001"/>
            <a:ext cx="9144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solidFill>
                  <a:schemeClr val="tx2">
                    <a:lumMod val="75000"/>
                  </a:schemeClr>
                </a:solidFill>
              </a:rPr>
              <a:t>Basics of Mechanical Ventilation</a:t>
            </a:r>
          </a:p>
        </p:txBody>
      </p:sp>
      <p:sp>
        <p:nvSpPr>
          <p:cNvPr id="9" name="TextBox 8"/>
          <p:cNvSpPr txBox="1"/>
          <p:nvPr/>
        </p:nvSpPr>
        <p:spPr>
          <a:xfrm>
            <a:off x="190500" y="1143000"/>
            <a:ext cx="8763000"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dirty="0" smtClean="0">
                <a:solidFill>
                  <a:srgbClr val="443D3E"/>
                </a:solidFill>
              </a:rPr>
              <a:t>A respiratory support modality for patients who are unable to sustain the level of ventilation necessary to maintain oxygenation and carbon dioxide elimination.  Indications include respiratory failure, cardiac insufficiency, and neurological dysfunction.</a:t>
            </a:r>
          </a:p>
        </p:txBody>
      </p:sp>
      <p:sp>
        <p:nvSpPr>
          <p:cNvPr id="10" name="TextBox 9"/>
          <p:cNvSpPr txBox="1"/>
          <p:nvPr/>
        </p:nvSpPr>
        <p:spPr>
          <a:xfrm>
            <a:off x="190500" y="2713672"/>
            <a:ext cx="8763000" cy="1477328"/>
          </a:xfrm>
          <a:prstGeom prst="rect">
            <a:avLst/>
          </a:prstGeom>
          <a:noFill/>
        </p:spPr>
        <p:txBody>
          <a:bodyPr wrap="square" rtlCol="0">
            <a:spAutoFit/>
          </a:bodyPr>
          <a:lstStyle/>
          <a:p>
            <a:pPr algn="ctr"/>
            <a:r>
              <a:rPr lang="en-US" sz="2400" b="1" dirty="0" smtClean="0">
                <a:solidFill>
                  <a:srgbClr val="443D3E"/>
                </a:solidFill>
              </a:rPr>
              <a:t>Positive Pressure Ventilation</a:t>
            </a:r>
            <a:r>
              <a:rPr lang="en-US" sz="2000" dirty="0" smtClean="0">
                <a:solidFill>
                  <a:srgbClr val="443D3E"/>
                </a:solidFill>
              </a:rPr>
              <a:t> </a:t>
            </a:r>
          </a:p>
          <a:p>
            <a:r>
              <a:rPr lang="en-US" sz="2200" dirty="0" smtClean="0">
                <a:solidFill>
                  <a:srgbClr val="443D3E"/>
                </a:solidFill>
              </a:rPr>
              <a:t>Most common type of modern mechanical ventilation.</a:t>
            </a:r>
            <a:r>
              <a:rPr lang="en-US" sz="2200" dirty="0">
                <a:solidFill>
                  <a:srgbClr val="443D3E"/>
                </a:solidFill>
              </a:rPr>
              <a:t> </a:t>
            </a:r>
            <a:r>
              <a:rPr lang="en-US" sz="2200" dirty="0" smtClean="0">
                <a:solidFill>
                  <a:srgbClr val="443D3E"/>
                </a:solidFill>
              </a:rPr>
              <a:t> Lungs are inflated by exerting positive pressure on the airway, forcing the alveoli to expand during inspiration.  Expiration occurs passively.</a:t>
            </a:r>
          </a:p>
        </p:txBody>
      </p:sp>
      <p:sp>
        <p:nvSpPr>
          <p:cNvPr id="13" name="TextBox 12"/>
          <p:cNvSpPr txBox="1"/>
          <p:nvPr/>
        </p:nvSpPr>
        <p:spPr>
          <a:xfrm>
            <a:off x="190500" y="4341674"/>
            <a:ext cx="8763000" cy="1846659"/>
          </a:xfrm>
          <a:prstGeom prst="rect">
            <a:avLst/>
          </a:prstGeom>
          <a:noFill/>
        </p:spPr>
        <p:txBody>
          <a:bodyPr wrap="square" rtlCol="0">
            <a:spAutoFit/>
          </a:bodyPr>
          <a:lstStyle/>
          <a:p>
            <a:pPr algn="ctr"/>
            <a:r>
              <a:rPr lang="en-US" sz="2400" b="1" dirty="0" smtClean="0">
                <a:solidFill>
                  <a:srgbClr val="443D3E"/>
                </a:solidFill>
              </a:rPr>
              <a:t>Pressure Controlled (PCV) </a:t>
            </a:r>
            <a:r>
              <a:rPr lang="en-US" sz="2000" b="1" dirty="0" smtClean="0">
                <a:solidFill>
                  <a:srgbClr val="443D3E"/>
                </a:solidFill>
              </a:rPr>
              <a:t>vs. </a:t>
            </a:r>
          </a:p>
          <a:p>
            <a:pPr algn="ctr"/>
            <a:r>
              <a:rPr lang="en-US" sz="2400" b="1" dirty="0" smtClean="0">
                <a:solidFill>
                  <a:srgbClr val="443D3E"/>
                </a:solidFill>
              </a:rPr>
              <a:t>Volume Controlled Ventilation (VCC)</a:t>
            </a:r>
          </a:p>
          <a:p>
            <a:r>
              <a:rPr lang="en-US" sz="2200" dirty="0" smtClean="0">
                <a:solidFill>
                  <a:srgbClr val="443D3E"/>
                </a:solidFill>
              </a:rPr>
              <a:t>With PCV, the lungs are inflated until a preset </a:t>
            </a:r>
            <a:r>
              <a:rPr lang="en-US" sz="2200" i="1" dirty="0" smtClean="0">
                <a:solidFill>
                  <a:srgbClr val="443D3E"/>
                </a:solidFill>
              </a:rPr>
              <a:t>pressure</a:t>
            </a:r>
            <a:r>
              <a:rPr lang="en-US" sz="2200" dirty="0" smtClean="0">
                <a:solidFill>
                  <a:srgbClr val="443D3E"/>
                </a:solidFill>
              </a:rPr>
              <a:t> is reached.</a:t>
            </a:r>
          </a:p>
          <a:p>
            <a:r>
              <a:rPr lang="en-US" sz="2200" dirty="0" smtClean="0">
                <a:solidFill>
                  <a:srgbClr val="443D3E"/>
                </a:solidFill>
              </a:rPr>
              <a:t>With VCC, the lungs are inflated to a preset </a:t>
            </a:r>
            <a:r>
              <a:rPr lang="en-US" sz="2200" i="1" dirty="0" smtClean="0">
                <a:solidFill>
                  <a:srgbClr val="443D3E"/>
                </a:solidFill>
              </a:rPr>
              <a:t>volume</a:t>
            </a:r>
            <a:r>
              <a:rPr lang="en-US" sz="2200" dirty="0" smtClean="0">
                <a:solidFill>
                  <a:srgbClr val="443D3E"/>
                </a:solidFill>
              </a:rPr>
              <a:t>, despite mechanical properties of the lungs.</a:t>
            </a:r>
          </a:p>
        </p:txBody>
      </p:sp>
    </p:spTree>
    <p:extLst>
      <p:ext uri="{BB962C8B-B14F-4D97-AF65-F5344CB8AC3E}">
        <p14:creationId xmlns:p14="http://schemas.microsoft.com/office/powerpoint/2010/main" val="41540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http://previews.123rf.com/images/ambientideas/ambientideas0912/ambientideas091200017/6096302-Gold-Glitter-Selective-Focus-Stock-Photo-backgroun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918439"/>
            <a:ext cx="4111625" cy="31869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304800"/>
            <a:ext cx="89154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dirty="0" smtClean="0">
                <a:solidFill>
                  <a:schemeClr val="tx2">
                    <a:lumMod val="75000"/>
                  </a:schemeClr>
                </a:solidFill>
              </a:rPr>
              <a:t>Alveoli</a:t>
            </a:r>
          </a:p>
        </p:txBody>
      </p:sp>
      <p:pic>
        <p:nvPicPr>
          <p:cNvPr id="2052" name="Picture 4" descr="https://sites.google.com/site/igotcells/_/rsrc/1363643254147/respiratory-system/11-alveoli/alveoli.jpg?height=384&amp;width=400">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
          <a:stretch/>
        </p:blipFill>
        <p:spPr bwMode="auto">
          <a:xfrm>
            <a:off x="4296197" y="1504240"/>
            <a:ext cx="4695404" cy="4515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064" y="2183378"/>
            <a:ext cx="3581400" cy="2677656"/>
          </a:xfrm>
          <a:prstGeom prst="rect">
            <a:avLst/>
          </a:prstGeom>
          <a:solidFill>
            <a:srgbClr val="F2E7B8"/>
          </a:solidFill>
        </p:spPr>
        <p:txBody>
          <a:bodyPr wrap="square" rtlCol="0">
            <a:spAutoFit/>
          </a:bodyPr>
          <a:lstStyle/>
          <a:p>
            <a:pPr>
              <a:spcAft>
                <a:spcPts val="600"/>
              </a:spcAft>
            </a:pPr>
            <a:r>
              <a:rPr lang="en-US" sz="2400" dirty="0" smtClean="0">
                <a:solidFill>
                  <a:srgbClr val="443D3E"/>
                </a:solidFill>
              </a:rPr>
              <a:t>Tiny membranous sacs at the terminal ends of the respiratory tree that allow oxygen and carbon dioxide to move between the lungs and bloodstream</a:t>
            </a:r>
          </a:p>
        </p:txBody>
      </p:sp>
      <p:sp>
        <p:nvSpPr>
          <p:cNvPr id="6" name="AutoShape 8" descr="Image result for magic wand with sparkl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magic wand with sparkl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magic wand with sparkle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magic wand with sparkles"/>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s://cdn.vectorstock.com/i/composite/45,38/magic-wand-vector-1864538.jpg">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8319">
            <a:off x="990600" y="-3629"/>
            <a:ext cx="1782127" cy="18776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s://cdn.vectorstock.com/i/composite/45,38/magic-wand-vector-1864538.jpg">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501552">
            <a:off x="7168650" y="-144862"/>
            <a:ext cx="1782127" cy="18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86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dirty="0" smtClean="0">
                <a:solidFill>
                  <a:schemeClr val="tx2">
                    <a:lumMod val="75000"/>
                  </a:schemeClr>
                </a:solidFill>
              </a:rPr>
              <a:t>Tidal Volume</a:t>
            </a:r>
          </a:p>
          <a:p>
            <a:pPr algn="ctr"/>
            <a:r>
              <a:rPr lang="en-US" sz="2400" i="1" dirty="0" smtClean="0">
                <a:solidFill>
                  <a:srgbClr val="443D3E"/>
                </a:solidFill>
              </a:rPr>
              <a:t>The </a:t>
            </a:r>
            <a:r>
              <a:rPr lang="en-US" sz="2400" i="1" dirty="0">
                <a:solidFill>
                  <a:srgbClr val="443D3E"/>
                </a:solidFill>
              </a:rPr>
              <a:t>size of the breath that is delivered to the patient.</a:t>
            </a:r>
            <a:endParaRPr lang="en-US" sz="2400" i="1" dirty="0" smtClean="0">
              <a:solidFill>
                <a:srgbClr val="443D3E"/>
              </a:solidFill>
            </a:endParaRPr>
          </a:p>
        </p:txBody>
      </p:sp>
      <p:sp>
        <p:nvSpPr>
          <p:cNvPr id="2" name="TextBox 1"/>
          <p:cNvSpPr txBox="1"/>
          <p:nvPr/>
        </p:nvSpPr>
        <p:spPr>
          <a:xfrm>
            <a:off x="76200" y="1600200"/>
            <a:ext cx="8915400" cy="11849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smtClean="0">
                <a:solidFill>
                  <a:srgbClr val="443D3E"/>
                </a:solidFill>
              </a:rPr>
              <a:t>Measured in milliliters (mL).</a:t>
            </a:r>
          </a:p>
          <a:p>
            <a:pPr marL="285750" indent="-285750">
              <a:spcAft>
                <a:spcPts val="600"/>
              </a:spcAft>
              <a:buFont typeface="Arial" panose="020B0604020202020204" pitchFamily="34" charset="0"/>
              <a:buChar char="•"/>
            </a:pPr>
            <a:r>
              <a:rPr lang="en-US" sz="2200" dirty="0" smtClean="0">
                <a:solidFill>
                  <a:srgbClr val="443D3E"/>
                </a:solidFill>
              </a:rPr>
              <a:t>Most lung protective protocols call for a set tidal volume of 4-8 mL/kg ideal body weight.  </a:t>
            </a:r>
          </a:p>
        </p:txBody>
      </p:sp>
      <p:sp>
        <p:nvSpPr>
          <p:cNvPr id="6" name="TextBox 5"/>
          <p:cNvSpPr txBox="1"/>
          <p:nvPr/>
        </p:nvSpPr>
        <p:spPr>
          <a:xfrm>
            <a:off x="114300" y="3087469"/>
            <a:ext cx="89154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dirty="0" smtClean="0">
                <a:solidFill>
                  <a:schemeClr val="tx2">
                    <a:lumMod val="75000"/>
                  </a:schemeClr>
                </a:solidFill>
              </a:rPr>
              <a:t>Lung Protective Ventilation</a:t>
            </a:r>
          </a:p>
        </p:txBody>
      </p:sp>
      <p:sp>
        <p:nvSpPr>
          <p:cNvPr id="7" name="TextBox 6"/>
          <p:cNvSpPr txBox="1"/>
          <p:nvPr/>
        </p:nvSpPr>
        <p:spPr>
          <a:xfrm>
            <a:off x="114300" y="4003119"/>
            <a:ext cx="8915400" cy="20928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smtClean="0">
                <a:solidFill>
                  <a:srgbClr val="443D3E"/>
                </a:solidFill>
              </a:rPr>
              <a:t>Also referred to as low tidal volume ventilation.</a:t>
            </a:r>
          </a:p>
          <a:p>
            <a:pPr marL="285750" indent="-285750">
              <a:spcAft>
                <a:spcPts val="600"/>
              </a:spcAft>
              <a:buFont typeface="Arial" panose="020B0604020202020204" pitchFamily="34" charset="0"/>
              <a:buChar char="•"/>
            </a:pPr>
            <a:r>
              <a:rPr lang="en-US" sz="2200" dirty="0" smtClean="0">
                <a:solidFill>
                  <a:srgbClr val="443D3E"/>
                </a:solidFill>
              </a:rPr>
              <a:t>Reduces ventilator-associated lung injury (VALI)</a:t>
            </a:r>
          </a:p>
          <a:p>
            <a:pPr marL="742950" lvl="1" indent="-285750">
              <a:spcAft>
                <a:spcPts val="600"/>
              </a:spcAft>
              <a:buFont typeface="Arial" panose="020B0604020202020204" pitchFamily="34" charset="0"/>
              <a:buChar char="•"/>
            </a:pPr>
            <a:r>
              <a:rPr lang="en-US" sz="2200" dirty="0" err="1" smtClean="0">
                <a:solidFill>
                  <a:srgbClr val="443D3E"/>
                </a:solidFill>
              </a:rPr>
              <a:t>Volutrauma</a:t>
            </a:r>
            <a:r>
              <a:rPr lang="en-US" sz="2200" dirty="0" smtClean="0">
                <a:solidFill>
                  <a:srgbClr val="443D3E"/>
                </a:solidFill>
              </a:rPr>
              <a:t> – hyperinflation </a:t>
            </a:r>
            <a:r>
              <a:rPr lang="en-US" sz="2200" dirty="0" smtClean="0">
                <a:solidFill>
                  <a:srgbClr val="443D3E"/>
                </a:solidFill>
                <a:sym typeface="Wingdings" panose="05000000000000000000" pitchFamily="2" charset="2"/>
              </a:rPr>
              <a:t> </a:t>
            </a:r>
            <a:r>
              <a:rPr lang="en-US" sz="2200" dirty="0" smtClean="0">
                <a:solidFill>
                  <a:srgbClr val="443D3E"/>
                </a:solidFill>
              </a:rPr>
              <a:t>shearing injury</a:t>
            </a:r>
          </a:p>
          <a:p>
            <a:pPr marL="742950" lvl="1" indent="-285750">
              <a:spcAft>
                <a:spcPts val="600"/>
              </a:spcAft>
              <a:buFont typeface="Arial" panose="020B0604020202020204" pitchFamily="34" charset="0"/>
              <a:buChar char="•"/>
            </a:pPr>
            <a:r>
              <a:rPr lang="en-US" sz="2200" dirty="0" smtClean="0">
                <a:solidFill>
                  <a:srgbClr val="443D3E"/>
                </a:solidFill>
              </a:rPr>
              <a:t>Barotrauma – alveolar rupture </a:t>
            </a:r>
            <a:r>
              <a:rPr lang="en-US" sz="2200" dirty="0" smtClean="0">
                <a:solidFill>
                  <a:srgbClr val="443D3E"/>
                </a:solidFill>
                <a:sym typeface="Wingdings" panose="05000000000000000000" pitchFamily="2" charset="2"/>
              </a:rPr>
              <a:t> </a:t>
            </a:r>
            <a:r>
              <a:rPr lang="en-US" sz="2200" dirty="0" smtClean="0">
                <a:solidFill>
                  <a:srgbClr val="443D3E"/>
                </a:solidFill>
              </a:rPr>
              <a:t>pneumothorax</a:t>
            </a:r>
          </a:p>
          <a:p>
            <a:pPr marL="742950" lvl="1" indent="-285750">
              <a:spcAft>
                <a:spcPts val="600"/>
              </a:spcAft>
              <a:buFont typeface="Arial" panose="020B0604020202020204" pitchFamily="34" charset="0"/>
              <a:buChar char="•"/>
            </a:pPr>
            <a:r>
              <a:rPr lang="en-US" sz="2200" dirty="0" err="1" smtClean="0">
                <a:solidFill>
                  <a:srgbClr val="443D3E"/>
                </a:solidFill>
              </a:rPr>
              <a:t>Biotrauma</a:t>
            </a:r>
            <a:r>
              <a:rPr lang="en-US" sz="2200" dirty="0" smtClean="0">
                <a:solidFill>
                  <a:srgbClr val="443D3E"/>
                </a:solidFill>
              </a:rPr>
              <a:t> – release of inflammatory mediators </a:t>
            </a:r>
            <a:r>
              <a:rPr lang="en-US" sz="2200" dirty="0" smtClean="0">
                <a:solidFill>
                  <a:srgbClr val="443D3E"/>
                </a:solidFill>
                <a:sym typeface="Wingdings" panose="05000000000000000000" pitchFamily="2" charset="2"/>
              </a:rPr>
              <a:t> SIRS</a:t>
            </a:r>
            <a:endParaRPr lang="en-US" sz="2200" dirty="0" smtClean="0">
              <a:solidFill>
                <a:srgbClr val="443D3E"/>
              </a:solidFill>
            </a:endParaRPr>
          </a:p>
        </p:txBody>
      </p:sp>
    </p:spTree>
    <p:extLst>
      <p:ext uri="{BB962C8B-B14F-4D97-AF65-F5344CB8AC3E}">
        <p14:creationId xmlns:p14="http://schemas.microsoft.com/office/powerpoint/2010/main" val="40097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nicalphysician.net/wp-content/uploads/2014/11/Lung-Protective-Venti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62" y="152400"/>
            <a:ext cx="8639877"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5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u="sng" dirty="0" smtClean="0">
                <a:solidFill>
                  <a:schemeClr val="tx2">
                    <a:lumMod val="75000"/>
                  </a:schemeClr>
                </a:solidFill>
              </a:rPr>
              <a:t>P</a:t>
            </a:r>
            <a:r>
              <a:rPr lang="en-US" sz="3600" dirty="0" smtClean="0">
                <a:solidFill>
                  <a:schemeClr val="tx2">
                    <a:lumMod val="75000"/>
                  </a:schemeClr>
                </a:solidFill>
              </a:rPr>
              <a:t>ositive </a:t>
            </a:r>
            <a:r>
              <a:rPr lang="en-US" sz="3600" b="1" u="sng" dirty="0" smtClean="0">
                <a:solidFill>
                  <a:schemeClr val="tx2">
                    <a:lumMod val="75000"/>
                  </a:schemeClr>
                </a:solidFill>
              </a:rPr>
              <a:t>E</a:t>
            </a:r>
            <a:r>
              <a:rPr lang="en-US" sz="3600" dirty="0" smtClean="0">
                <a:solidFill>
                  <a:schemeClr val="tx2">
                    <a:lumMod val="75000"/>
                  </a:schemeClr>
                </a:solidFill>
              </a:rPr>
              <a:t>nd </a:t>
            </a:r>
            <a:r>
              <a:rPr lang="en-US" sz="3600" b="1" u="sng" dirty="0" smtClean="0">
                <a:solidFill>
                  <a:schemeClr val="tx2">
                    <a:lumMod val="75000"/>
                  </a:schemeClr>
                </a:solidFill>
              </a:rPr>
              <a:t>E</a:t>
            </a:r>
            <a:r>
              <a:rPr lang="en-US" sz="3600" dirty="0" smtClean="0">
                <a:solidFill>
                  <a:schemeClr val="tx2">
                    <a:lumMod val="75000"/>
                  </a:schemeClr>
                </a:solidFill>
              </a:rPr>
              <a:t>xpiratory </a:t>
            </a:r>
            <a:r>
              <a:rPr lang="en-US" sz="3600" b="1" u="sng" dirty="0" smtClean="0">
                <a:solidFill>
                  <a:schemeClr val="tx2">
                    <a:lumMod val="75000"/>
                  </a:schemeClr>
                </a:solidFill>
              </a:rPr>
              <a:t>P</a:t>
            </a:r>
            <a:r>
              <a:rPr lang="en-US" sz="3600" dirty="0" smtClean="0">
                <a:solidFill>
                  <a:schemeClr val="tx2">
                    <a:lumMod val="75000"/>
                  </a:schemeClr>
                </a:solidFill>
              </a:rPr>
              <a:t>ressure</a:t>
            </a:r>
          </a:p>
          <a:p>
            <a:pPr algn="ctr"/>
            <a:r>
              <a:rPr lang="en-US" sz="2400" i="1" dirty="0">
                <a:solidFill>
                  <a:srgbClr val="443D3E"/>
                </a:solidFill>
              </a:rPr>
              <a:t>The application of a fixed amount of positive pressure at the end of expiration</a:t>
            </a:r>
            <a:r>
              <a:rPr lang="en-US" sz="2400" i="1" dirty="0" smtClean="0">
                <a:solidFill>
                  <a:srgbClr val="443D3E"/>
                </a:solidFill>
              </a:rPr>
              <a:t>.</a:t>
            </a:r>
            <a:endParaRPr lang="en-US" sz="2400" i="1" dirty="0">
              <a:solidFill>
                <a:srgbClr val="443D3E"/>
              </a:solidFill>
            </a:endParaRPr>
          </a:p>
        </p:txBody>
      </p:sp>
      <p:sp>
        <p:nvSpPr>
          <p:cNvPr id="2" name="TextBox 1"/>
          <p:cNvSpPr txBox="1"/>
          <p:nvPr/>
        </p:nvSpPr>
        <p:spPr>
          <a:xfrm>
            <a:off x="114300" y="1940004"/>
            <a:ext cx="8915400" cy="1107996"/>
          </a:xfrm>
          <a:prstGeom prst="rect">
            <a:avLst/>
          </a:prstGeom>
          <a:noFill/>
        </p:spPr>
        <p:txBody>
          <a:bodyPr wrap="square" rtlCol="0">
            <a:spAutoFit/>
          </a:bodyPr>
          <a:lstStyle/>
          <a:p>
            <a:pPr marL="285750" indent="-285750">
              <a:spcAft>
                <a:spcPts val="3600"/>
              </a:spcAft>
              <a:buFont typeface="Arial" panose="020B0604020202020204" pitchFamily="34" charset="0"/>
              <a:buChar char="•"/>
            </a:pPr>
            <a:r>
              <a:rPr lang="en-US" sz="2200" dirty="0" smtClean="0">
                <a:solidFill>
                  <a:srgbClr val="443D3E"/>
                </a:solidFill>
              </a:rPr>
              <a:t>Collapsed alveoli causes a decreased surface area for gas exchange.  Adding higher levels of PEEP </a:t>
            </a:r>
            <a:r>
              <a:rPr lang="en-US" sz="2200" dirty="0"/>
              <a:t>(&gt;5 cmH</a:t>
            </a:r>
            <a:r>
              <a:rPr lang="en-US" sz="2200" baseline="-25000" dirty="0"/>
              <a:t>2</a:t>
            </a:r>
            <a:r>
              <a:rPr lang="en-US" sz="2200" dirty="0"/>
              <a:t>O</a:t>
            </a:r>
            <a:r>
              <a:rPr lang="en-US" sz="2200" dirty="0" smtClean="0"/>
              <a:t>) </a:t>
            </a:r>
            <a:r>
              <a:rPr lang="en-US" sz="2200" dirty="0" smtClean="0">
                <a:solidFill>
                  <a:srgbClr val="443D3E"/>
                </a:solidFill>
              </a:rPr>
              <a:t>keeps alveoli inflated during expiration, thus improving gas exchange.</a:t>
            </a:r>
          </a:p>
        </p:txBody>
      </p:sp>
      <p:sp>
        <p:nvSpPr>
          <p:cNvPr id="3" name="TextBox 2"/>
          <p:cNvSpPr txBox="1"/>
          <p:nvPr/>
        </p:nvSpPr>
        <p:spPr>
          <a:xfrm>
            <a:off x="228600" y="3505200"/>
            <a:ext cx="8915400" cy="2046714"/>
          </a:xfrm>
          <a:prstGeom prst="rect">
            <a:avLst/>
          </a:prstGeom>
          <a:noFill/>
        </p:spPr>
        <p:txBody>
          <a:bodyPr wrap="square" rtlCol="0">
            <a:spAutoFit/>
          </a:bodyPr>
          <a:lstStyle/>
          <a:p>
            <a:pPr algn="ctr">
              <a:spcAft>
                <a:spcPts val="600"/>
              </a:spcAft>
            </a:pPr>
            <a:r>
              <a:rPr lang="en-US" sz="2400" b="1" dirty="0" smtClean="0">
                <a:solidFill>
                  <a:srgbClr val="443D3E"/>
                </a:solidFill>
              </a:rPr>
              <a:t>Dangers of PEEP</a:t>
            </a:r>
          </a:p>
          <a:p>
            <a:pPr marL="285750" indent="-285750">
              <a:spcAft>
                <a:spcPts val="600"/>
              </a:spcAft>
              <a:buFont typeface="Arial" panose="020B0604020202020204" pitchFamily="34" charset="0"/>
              <a:buChar char="•"/>
            </a:pPr>
            <a:r>
              <a:rPr lang="en-US" sz="2200" dirty="0" smtClean="0">
                <a:solidFill>
                  <a:srgbClr val="443D3E"/>
                </a:solidFill>
              </a:rPr>
              <a:t>High intrathoracic pressures can cause decreased venous return and decreased cardiac output.</a:t>
            </a:r>
          </a:p>
          <a:p>
            <a:pPr marL="285750" indent="-285750">
              <a:spcAft>
                <a:spcPts val="600"/>
              </a:spcAft>
              <a:buFont typeface="Arial" panose="020B0604020202020204" pitchFamily="34" charset="0"/>
              <a:buChar char="•"/>
            </a:pPr>
            <a:r>
              <a:rPr lang="en-US" sz="2200" dirty="0" smtClean="0">
                <a:solidFill>
                  <a:srgbClr val="443D3E"/>
                </a:solidFill>
              </a:rPr>
              <a:t>May cause barotrauma.</a:t>
            </a:r>
          </a:p>
          <a:p>
            <a:pPr marL="285750" indent="-285750">
              <a:spcAft>
                <a:spcPts val="600"/>
              </a:spcAft>
              <a:buFont typeface="Arial" panose="020B0604020202020204" pitchFamily="34" charset="0"/>
              <a:buChar char="•"/>
            </a:pPr>
            <a:r>
              <a:rPr lang="en-US" sz="2200" dirty="0" smtClean="0">
                <a:solidFill>
                  <a:srgbClr val="443D3E"/>
                </a:solidFill>
              </a:rPr>
              <a:t>May worsen air-trapping in patients with COPD.</a:t>
            </a:r>
          </a:p>
        </p:txBody>
      </p:sp>
      <p:sp>
        <p:nvSpPr>
          <p:cNvPr id="4" name="Rectangle 3"/>
          <p:cNvSpPr/>
          <p:nvPr/>
        </p:nvSpPr>
        <p:spPr>
          <a:xfrm>
            <a:off x="0" y="5986046"/>
            <a:ext cx="9144000" cy="338554"/>
          </a:xfrm>
          <a:prstGeom prst="rect">
            <a:avLst/>
          </a:prstGeom>
        </p:spPr>
        <p:txBody>
          <a:bodyPr wrap="square">
            <a:spAutoFit/>
          </a:bodyPr>
          <a:lstStyle/>
          <a:p>
            <a:pPr algn="ctr"/>
            <a:r>
              <a:rPr lang="en-US" sz="1600" dirty="0"/>
              <a:t>https://www.youtube.com/watch?v=iuUSDR4ocCY</a:t>
            </a:r>
          </a:p>
        </p:txBody>
      </p:sp>
    </p:spTree>
    <p:extLst>
      <p:ext uri="{BB962C8B-B14F-4D97-AF65-F5344CB8AC3E}">
        <p14:creationId xmlns:p14="http://schemas.microsoft.com/office/powerpoint/2010/main" val="61306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uUSDR4ocCY?feature=player_embedded"/>
          <p:cNvPicPr>
            <a:picLocks noRot="1" noChangeAspect="1"/>
          </p:cNvPicPr>
          <p:nvPr>
            <a:videoFile r:link="rId1"/>
          </p:nvPr>
        </p:nvPicPr>
        <p:blipFill>
          <a:blip r:embed="rId3"/>
          <a:stretch>
            <a:fillRect/>
          </a:stretch>
        </p:blipFill>
        <p:spPr>
          <a:xfrm>
            <a:off x="237067" y="914400"/>
            <a:ext cx="8669867" cy="4876800"/>
          </a:xfrm>
          <a:prstGeom prst="rect">
            <a:avLst/>
          </a:prstGeom>
        </p:spPr>
      </p:pic>
      <p:sp>
        <p:nvSpPr>
          <p:cNvPr id="2" name="TextBox 1"/>
          <p:cNvSpPr txBox="1"/>
          <p:nvPr/>
        </p:nvSpPr>
        <p:spPr>
          <a:xfrm>
            <a:off x="1797586" y="192317"/>
            <a:ext cx="5548827" cy="361637"/>
          </a:xfrm>
          <a:prstGeom prst="rect">
            <a:avLst/>
          </a:prstGeom>
          <a:noFill/>
        </p:spPr>
        <p:txBody>
          <a:bodyPr wrap="none" rtlCol="0">
            <a:spAutoFit/>
          </a:bodyPr>
          <a:lstStyle/>
          <a:p>
            <a:pPr>
              <a:lnSpc>
                <a:spcPts val="2100"/>
              </a:lnSpc>
              <a:spcAft>
                <a:spcPts val="600"/>
              </a:spcAft>
            </a:pPr>
            <a:r>
              <a:rPr lang="en-US" sz="3200" dirty="0" smtClean="0">
                <a:solidFill>
                  <a:schemeClr val="accent5">
                    <a:lumMod val="50000"/>
                  </a:schemeClr>
                </a:solidFill>
                <a:effectLst>
                  <a:outerShdw blurRad="38100" dist="38100" dir="2700000" algn="tl">
                    <a:srgbClr val="000000">
                      <a:alpha val="43137"/>
                    </a:srgbClr>
                  </a:outerShdw>
                </a:effectLst>
              </a:rPr>
              <a:t>YouTube</a:t>
            </a:r>
            <a:r>
              <a:rPr lang="en-US" sz="3200" dirty="0" smtClean="0">
                <a:solidFill>
                  <a:srgbClr val="443D3E"/>
                </a:solidFill>
                <a:effectLst>
                  <a:outerShdw blurRad="38100" dist="38100" dir="2700000" algn="tl">
                    <a:srgbClr val="000000">
                      <a:alpha val="43137"/>
                    </a:srgbClr>
                  </a:outerShdw>
                </a:effectLst>
              </a:rPr>
              <a:t> Video Clip on PEEP</a:t>
            </a:r>
          </a:p>
        </p:txBody>
      </p:sp>
    </p:spTree>
    <p:extLst>
      <p:ext uri="{BB962C8B-B14F-4D97-AF65-F5344CB8AC3E}">
        <p14:creationId xmlns:p14="http://schemas.microsoft.com/office/powerpoint/2010/main" val="350559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4800"/>
            <a:ext cx="8915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u="sng" dirty="0" smtClean="0">
                <a:solidFill>
                  <a:schemeClr val="tx2">
                    <a:lumMod val="75000"/>
                  </a:schemeClr>
                </a:solidFill>
              </a:rPr>
              <a:t>P</a:t>
            </a:r>
            <a:r>
              <a:rPr lang="en-US" sz="3600" dirty="0" smtClean="0">
                <a:solidFill>
                  <a:schemeClr val="tx2">
                    <a:lumMod val="75000"/>
                  </a:schemeClr>
                </a:solidFill>
              </a:rPr>
              <a:t>eak </a:t>
            </a:r>
            <a:r>
              <a:rPr lang="en-US" sz="3600" b="1" u="sng" dirty="0" smtClean="0">
                <a:solidFill>
                  <a:schemeClr val="tx2">
                    <a:lumMod val="75000"/>
                  </a:schemeClr>
                </a:solidFill>
              </a:rPr>
              <a:t>I</a:t>
            </a:r>
            <a:r>
              <a:rPr lang="en-US" sz="3600" dirty="0" smtClean="0">
                <a:solidFill>
                  <a:schemeClr val="tx2">
                    <a:lumMod val="75000"/>
                  </a:schemeClr>
                </a:solidFill>
              </a:rPr>
              <a:t>nspiratory </a:t>
            </a:r>
            <a:r>
              <a:rPr lang="en-US" sz="3600" b="1" u="sng" dirty="0" smtClean="0">
                <a:solidFill>
                  <a:schemeClr val="tx2">
                    <a:lumMod val="75000"/>
                  </a:schemeClr>
                </a:solidFill>
              </a:rPr>
              <a:t>P</a:t>
            </a:r>
            <a:r>
              <a:rPr lang="en-US" sz="3600" dirty="0" smtClean="0">
                <a:solidFill>
                  <a:schemeClr val="tx2">
                    <a:lumMod val="75000"/>
                  </a:schemeClr>
                </a:solidFill>
              </a:rPr>
              <a:t>ressure</a:t>
            </a:r>
          </a:p>
          <a:p>
            <a:pPr algn="ctr"/>
            <a:r>
              <a:rPr lang="en-US" sz="2400" i="1" dirty="0" smtClean="0">
                <a:solidFill>
                  <a:srgbClr val="443D3E"/>
                </a:solidFill>
              </a:rPr>
              <a:t>Highest airway pr</a:t>
            </a:r>
            <a:r>
              <a:rPr lang="en-US" sz="2400" i="1" dirty="0" smtClean="0">
                <a:solidFill>
                  <a:srgbClr val="000000"/>
                </a:solidFill>
              </a:rPr>
              <a:t>essure </a:t>
            </a:r>
            <a:r>
              <a:rPr lang="en-US" sz="2400" i="1" dirty="0" smtClean="0">
                <a:solidFill>
                  <a:srgbClr val="443D3E"/>
                </a:solidFill>
              </a:rPr>
              <a:t>reached during inspiration</a:t>
            </a:r>
            <a:r>
              <a:rPr lang="en-US" sz="3600" dirty="0" smtClean="0">
                <a:solidFill>
                  <a:srgbClr val="443D3E"/>
                </a:solidFill>
              </a:rPr>
              <a:t>.</a:t>
            </a:r>
            <a:endParaRPr lang="en-US" sz="3600" dirty="0">
              <a:solidFill>
                <a:srgbClr val="443D3E"/>
              </a:solidFill>
            </a:endParaRPr>
          </a:p>
        </p:txBody>
      </p:sp>
      <p:sp>
        <p:nvSpPr>
          <p:cNvPr id="3" name="TextBox 2"/>
          <p:cNvSpPr txBox="1"/>
          <p:nvPr/>
        </p:nvSpPr>
        <p:spPr>
          <a:xfrm>
            <a:off x="76200" y="2057400"/>
            <a:ext cx="8915400" cy="84638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smtClean="0">
                <a:solidFill>
                  <a:srgbClr val="443D3E"/>
                </a:solidFill>
              </a:rPr>
              <a:t>PIP increases with any airway resistance.</a:t>
            </a:r>
          </a:p>
          <a:p>
            <a:pPr marL="285750" indent="-285750">
              <a:spcAft>
                <a:spcPts val="600"/>
              </a:spcAft>
              <a:buFont typeface="Arial" panose="020B0604020202020204" pitchFamily="34" charset="0"/>
              <a:buChar char="•"/>
            </a:pPr>
            <a:r>
              <a:rPr lang="en-US" sz="2200" dirty="0" smtClean="0">
                <a:solidFill>
                  <a:srgbClr val="443D3E"/>
                </a:solidFill>
              </a:rPr>
              <a:t>The maximum acceptable value of &lt;35 cmH2O is commonly used.</a:t>
            </a:r>
          </a:p>
        </p:txBody>
      </p:sp>
      <p:sp>
        <p:nvSpPr>
          <p:cNvPr id="6" name="TextBox 5"/>
          <p:cNvSpPr txBox="1"/>
          <p:nvPr/>
        </p:nvSpPr>
        <p:spPr>
          <a:xfrm>
            <a:off x="95250" y="3733800"/>
            <a:ext cx="8915400" cy="152349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smtClean="0">
                <a:solidFill>
                  <a:srgbClr val="443D3E"/>
                </a:solidFill>
              </a:rPr>
              <a:t>Secretions within the airway can cause flow resistance within the airway, increasing the peak inspiratory pressure.</a:t>
            </a:r>
            <a:endParaRPr lang="en-US" sz="2200" dirty="0">
              <a:solidFill>
                <a:srgbClr val="443D3E"/>
              </a:solidFill>
            </a:endParaRPr>
          </a:p>
          <a:p>
            <a:pPr marL="342900" indent="-342900">
              <a:spcAft>
                <a:spcPts val="600"/>
              </a:spcAft>
              <a:buFont typeface="Arial" panose="020B0604020202020204" pitchFamily="34" charset="0"/>
              <a:buChar char="•"/>
            </a:pPr>
            <a:r>
              <a:rPr lang="en-US" sz="2200" dirty="0" smtClean="0">
                <a:solidFill>
                  <a:srgbClr val="443D3E"/>
                </a:solidFill>
              </a:rPr>
              <a:t>Pneumonia can decrease lung compliance, causing an increase in peak inspiratory pressure.</a:t>
            </a:r>
          </a:p>
        </p:txBody>
      </p:sp>
    </p:spTree>
    <p:extLst>
      <p:ext uri="{BB962C8B-B14F-4D97-AF65-F5344CB8AC3E}">
        <p14:creationId xmlns:p14="http://schemas.microsoft.com/office/powerpoint/2010/main" val="426600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Theme">
  <a:themeElements>
    <a:clrScheme name="Custom 17">
      <a:dk1>
        <a:srgbClr val="4A4B4D"/>
      </a:dk1>
      <a:lt1>
        <a:sysClr val="window" lastClr="FFFFFF"/>
      </a:lt1>
      <a:dk2>
        <a:srgbClr val="8E1E3C"/>
      </a:dk2>
      <a:lt2>
        <a:srgbClr val="A8B236"/>
      </a:lt2>
      <a:accent1>
        <a:srgbClr val="EDBB22"/>
      </a:accent1>
      <a:accent2>
        <a:srgbClr val="D88430"/>
      </a:accent2>
      <a:accent3>
        <a:srgbClr val="85A5AC"/>
      </a:accent3>
      <a:accent4>
        <a:srgbClr val="B6A78B"/>
      </a:accent4>
      <a:accent5>
        <a:srgbClr val="766150"/>
      </a:accent5>
      <a:accent6>
        <a:srgbClr val="A2B133"/>
      </a:accent6>
      <a:hlink>
        <a:srgbClr val="00A9E0"/>
      </a:hlink>
      <a:folHlink>
        <a:srgbClr val="8A19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3151</TotalTime>
  <Words>1511</Words>
  <Application>Microsoft Office PowerPoint</Application>
  <PresentationFormat>On-screen Show (4:3)</PresentationFormat>
  <Paragraphs>157</Paragraphs>
  <Slides>22</Slides>
  <Notes>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Pneumonia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Pneumonia Prevention</dc:title>
  <dc:creator>Melissa J. Clark</dc:creator>
  <cp:lastModifiedBy>Benedetti, Barbara</cp:lastModifiedBy>
  <cp:revision>89</cp:revision>
  <dcterms:created xsi:type="dcterms:W3CDTF">2016-02-25T01:36:06Z</dcterms:created>
  <dcterms:modified xsi:type="dcterms:W3CDTF">2016-03-28T13:51:03Z</dcterms:modified>
</cp:coreProperties>
</file>